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61" r:id="rId2"/>
    <p:sldId id="280" r:id="rId3"/>
    <p:sldId id="278" r:id="rId4"/>
    <p:sldId id="279" r:id="rId5"/>
    <p:sldId id="385" r:id="rId6"/>
    <p:sldId id="384" r:id="rId7"/>
    <p:sldId id="386" r:id="rId8"/>
    <p:sldId id="387" r:id="rId9"/>
    <p:sldId id="389" r:id="rId10"/>
    <p:sldId id="398" r:id="rId11"/>
    <p:sldId id="287" r:id="rId12"/>
    <p:sldId id="390" r:id="rId13"/>
    <p:sldId id="391" r:id="rId14"/>
    <p:sldId id="393" r:id="rId15"/>
    <p:sldId id="399" r:id="rId16"/>
    <p:sldId id="397" r:id="rId17"/>
    <p:sldId id="392" r:id="rId18"/>
    <p:sldId id="401" r:id="rId19"/>
    <p:sldId id="403" r:id="rId20"/>
    <p:sldId id="406" r:id="rId21"/>
    <p:sldId id="405" r:id="rId22"/>
    <p:sldId id="404" r:id="rId23"/>
    <p:sldId id="407" r:id="rId24"/>
    <p:sldId id="408" r:id="rId25"/>
    <p:sldId id="402" r:id="rId26"/>
    <p:sldId id="383" r:id="rId27"/>
    <p:sldId id="262" r:id="rId28"/>
    <p:sldId id="382" r:id="rId29"/>
    <p:sldId id="409" r:id="rId30"/>
    <p:sldId id="410" r:id="rId31"/>
    <p:sldId id="412" r:id="rId32"/>
    <p:sldId id="411" r:id="rId33"/>
    <p:sldId id="413" r:id="rId34"/>
    <p:sldId id="414" r:id="rId35"/>
    <p:sldId id="415" r:id="rId36"/>
    <p:sldId id="417" r:id="rId37"/>
    <p:sldId id="418" r:id="rId38"/>
    <p:sldId id="419" r:id="rId39"/>
    <p:sldId id="420" r:id="rId40"/>
    <p:sldId id="272" r:id="rId4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CEF"/>
          </a:solidFill>
        </a:fill>
      </a:tcStyle>
    </a:wholeTbl>
    <a:band2H>
      <a:tcTxStyle/>
      <a:tcStyle>
        <a:tcBdr/>
        <a:fill>
          <a:solidFill>
            <a:srgbClr val="EFF5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211206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80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83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1619250" y="1125537"/>
            <a:ext cx="28575" cy="5732463"/>
          </a:xfrm>
          <a:prstGeom prst="rect">
            <a:avLst/>
          </a:prstGeom>
          <a:solidFill>
            <a:srgbClr val="0039A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" name="Rectangle"/>
          <p:cNvSpPr/>
          <p:nvPr/>
        </p:nvSpPr>
        <p:spPr>
          <a:xfrm>
            <a:off x="1981200" y="1987550"/>
            <a:ext cx="36513" cy="381635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1763712" y="2708275"/>
            <a:ext cx="7380288" cy="73026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-1" y="0"/>
            <a:ext cx="9144002" cy="1125538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-1" y="1125537"/>
            <a:ext cx="9144002" cy="17463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1619250" y="549275"/>
            <a:ext cx="28575" cy="5762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7" name="MK Logo (2).png" descr="MK Logo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61937"/>
            <a:ext cx="1155700" cy="647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Group"/>
          <p:cNvGrpSpPr/>
          <p:nvPr/>
        </p:nvGrpSpPr>
        <p:grpSpPr>
          <a:xfrm>
            <a:off x="1774824" y="104774"/>
            <a:ext cx="7167338" cy="843545"/>
            <a:chOff x="0" y="0"/>
            <a:chExt cx="7167336" cy="843543"/>
          </a:xfrm>
        </p:grpSpPr>
        <p:sp>
          <p:nvSpPr>
            <p:cNvPr id="28" name="COMPUTER ORGANIZATION AND DESIGN"/>
            <p:cNvSpPr txBox="1"/>
            <p:nvPr/>
          </p:nvSpPr>
          <p:spPr>
            <a:xfrm>
              <a:off x="0" y="0"/>
              <a:ext cx="7167337" cy="46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r>
                <a:t>COMPUTER ORGANIZATION AND DESIGN</a:t>
              </a:r>
            </a:p>
          </p:txBody>
        </p:sp>
        <p:sp>
          <p:nvSpPr>
            <p:cNvPr id="29" name="The Hardware/Software Interface"/>
            <p:cNvSpPr txBox="1"/>
            <p:nvPr/>
          </p:nvSpPr>
          <p:spPr>
            <a:xfrm>
              <a:off x="1069974" y="468312"/>
              <a:ext cx="3845308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The Hardware/Software Interface</a:t>
              </a: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8004175" y="93662"/>
            <a:ext cx="935038" cy="948691"/>
            <a:chOff x="0" y="0"/>
            <a:chExt cx="935037" cy="948690"/>
          </a:xfrm>
        </p:grpSpPr>
        <p:sp>
          <p:nvSpPr>
            <p:cNvPr id="31" name="Star"/>
            <p:cNvSpPr/>
            <p:nvPr/>
          </p:nvSpPr>
          <p:spPr>
            <a:xfrm>
              <a:off x="0" y="0"/>
              <a:ext cx="935038" cy="935038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5th"/>
            <p:cNvSpPr txBox="1"/>
            <p:nvPr/>
          </p:nvSpPr>
          <p:spPr>
            <a:xfrm>
              <a:off x="155574" y="146050"/>
              <a:ext cx="641351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5</a:t>
              </a:r>
              <a:r>
                <a:rPr baseline="30000"/>
                <a:t>th</a:t>
              </a:r>
            </a:p>
          </p:txBody>
        </p:sp>
        <p:sp>
          <p:nvSpPr>
            <p:cNvPr id="33" name="Edition"/>
            <p:cNvSpPr txBox="1"/>
            <p:nvPr/>
          </p:nvSpPr>
          <p:spPr>
            <a:xfrm>
              <a:off x="107949" y="400050"/>
              <a:ext cx="731839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Edition</a:t>
              </a:r>
            </a:p>
          </p:txBody>
        </p:sp>
      </p:grp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2"/>
          <p:cNvSpPr/>
          <p:nvPr/>
        </p:nvSpPr>
        <p:spPr>
          <a:xfrm>
            <a:off x="344486" y="838200"/>
            <a:ext cx="8456616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2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9" name="Shape 4"/>
          <p:cNvSpPr txBox="1"/>
          <p:nvPr/>
        </p:nvSpPr>
        <p:spPr>
          <a:xfrm>
            <a:off x="6707186" y="6464300"/>
            <a:ext cx="971105" cy="19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800"/>
            </a:lvl1pPr>
          </a:lstStyle>
          <a:p>
            <a:r>
              <a:t>Kookmin University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20111" y="6310312"/>
            <a:ext cx="355874" cy="348122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344488" y="838200"/>
            <a:ext cx="8456612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45719" rIns="45719"/>
          <a:lstStyle/>
          <a:p>
            <a:pPr algn="ctr">
              <a:defRPr sz="2400"/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7620000" cy="609600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382000" cy="4114800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>
            <a:lvl1pPr>
              <a:buClrTx/>
              <a:buSzPct val="100000"/>
              <a:buChar char="•"/>
              <a:defRPr b="1"/>
            </a:lvl1pPr>
            <a:lvl2pPr>
              <a:buClrTx/>
              <a:buSzPct val="100000"/>
              <a:buChar char="–"/>
              <a:defRPr b="1"/>
            </a:lvl2pPr>
            <a:lvl3pPr>
              <a:buClrTx/>
              <a:buSzPct val="100000"/>
              <a:buChar char="•"/>
              <a:defRPr b="1"/>
            </a:lvl3pPr>
            <a:lvl4pPr>
              <a:buClrTx/>
              <a:buSzPct val="100000"/>
              <a:buChar char="–"/>
              <a:defRPr b="1"/>
            </a:lvl4pPr>
            <a:lvl5pPr marL="2194560" indent="-365760">
              <a:buClrTx/>
              <a:buSzPct val="100000"/>
              <a:buChar char="•"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2113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468312" y="260350"/>
            <a:ext cx="36514" cy="381635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250825" y="981075"/>
            <a:ext cx="8569325" cy="7143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" name="MK Logo.jpg" descr="MK 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70625"/>
            <a:ext cx="1619250" cy="59055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6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5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5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19" name="Conditional Operations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lang="en-US" altLang="ko-KR" dirty="0"/>
              <a:t>MIPS</a:t>
            </a:r>
            <a:r>
              <a:rPr lang="ko-KR" altLang="en-US" dirty="0"/>
              <a:t> 분기 명령어</a:t>
            </a:r>
            <a:r>
              <a:rPr lang="en-US" altLang="ko-KR" dirty="0"/>
              <a:t> (section 2.7)</a:t>
            </a:r>
            <a:endParaRPr dirty="0"/>
          </a:p>
        </p:txBody>
      </p:sp>
      <p:sp>
        <p:nvSpPr>
          <p:cNvPr id="120" name="Branch to a labeled instruction if a condition is true…"/>
          <p:cNvSpPr txBox="1">
            <a:spLocks noGrp="1"/>
          </p:cNvSpPr>
          <p:nvPr>
            <p:ph type="body" idx="4294967295"/>
          </p:nvPr>
        </p:nvSpPr>
        <p:spPr>
          <a:xfrm>
            <a:off x="678656" y="1196232"/>
            <a:ext cx="8270876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dirty="0">
                <a:latin typeface="Lucida Console" panose="020B0609040504020204" pitchFamily="49" charset="0"/>
              </a:rPr>
              <a:t>분기 명령어 </a:t>
            </a:r>
            <a:r>
              <a:rPr lang="en-US" altLang="ko-KR" dirty="0">
                <a:latin typeface="Helvetica" pitchFamily="2" charset="0"/>
              </a:rPr>
              <a:t>=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en-US" altLang="ko-KR" dirty="0">
                <a:latin typeface="Helvetica" pitchFamily="2" charset="0"/>
              </a:rPr>
              <a:t>branch instructions</a:t>
            </a:r>
            <a:endParaRPr lang="en-US" dirty="0">
              <a:latin typeface="Helvetica" pitchFamily="2" charset="0"/>
            </a:endParaRP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   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jump register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 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 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jump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jal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L1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jump and link</a:t>
            </a:r>
          </a:p>
          <a:p>
            <a:pPr lvl="1">
              <a:lnSpc>
                <a:spcPct val="90000"/>
              </a:lnSpc>
            </a:pP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beq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$2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$3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branch equal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90000"/>
              </a:lnSpc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$4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$5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branch not equal</a:t>
            </a:r>
          </a:p>
        </p:txBody>
      </p:sp>
      <p:sp>
        <p:nvSpPr>
          <p:cNvPr id="121" name="§2.7 Instructions for Making Decisions"/>
          <p:cNvSpPr txBox="1"/>
          <p:nvPr/>
        </p:nvSpPr>
        <p:spPr>
          <a:xfrm rot="5400000">
            <a:off x="6985331" y="1808007"/>
            <a:ext cx="3966677" cy="3506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ECEAAC"/>
                </a:solidFill>
              </a:defRPr>
            </a:lvl1pPr>
          </a:lstStyle>
          <a:p>
            <a:r>
              <a:t>§2.7 Instructions for Making Decisions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1D8C-EFA5-C248-93FF-CAFC8EF5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4561971-4104-4448-93E2-968C50A05535}"/>
              </a:ext>
            </a:extLst>
          </p:cNvPr>
          <p:cNvSpPr txBox="1">
            <a:spLocks/>
          </p:cNvSpPr>
          <p:nvPr/>
        </p:nvSpPr>
        <p:spPr>
          <a:xfrm>
            <a:off x="228600" y="1143000"/>
            <a:ext cx="8382000" cy="4942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" tIns="44450" rIns="44450" bIns="44450">
            <a:normAutofit lnSpcReduction="10000"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.text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</a:t>
            </a:r>
            <a:r>
              <a:rPr lang="en-US" sz="2400" dirty="0" err="1">
                <a:latin typeface="Courier" pitchFamily="2" charset="0"/>
              </a:rPr>
              <a:t>globl</a:t>
            </a:r>
            <a:r>
              <a:rPr lang="en-US" sz="2400" dirty="0">
                <a:latin typeface="Courier" pitchFamily="2" charset="0"/>
              </a:rPr>
              <a:t> main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main: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dirty="0" err="1">
                <a:latin typeface="Courier" pitchFamily="2" charset="0"/>
              </a:rPr>
              <a:t>nop</a:t>
            </a: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la   $t1, main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dirty="0" err="1">
                <a:latin typeface="Courier" pitchFamily="2" charset="0"/>
              </a:rPr>
              <a:t>jr</a:t>
            </a:r>
            <a:r>
              <a:rPr lang="en-US" sz="2400" dirty="0">
                <a:latin typeface="Courier" pitchFamily="2" charset="0"/>
              </a:rPr>
              <a:t>   $t1</a:t>
            </a:r>
          </a:p>
          <a:p>
            <a:pPr marL="0" indent="0" hangingPunct="1">
              <a:buFontTx/>
              <a:buNone/>
            </a:pP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0x01200008 (R format) 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0000  0001  0010  0000  0000  0000  0000  1000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000000  01001  00000  00000  00000  001000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op           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rt        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shamt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87904-9BEE-014A-810B-D4215D9A75F7}"/>
              </a:ext>
            </a:extLst>
          </p:cNvPr>
          <p:cNvSpPr/>
          <p:nvPr/>
        </p:nvSpPr>
        <p:spPr>
          <a:xfrm>
            <a:off x="228600" y="2061496"/>
            <a:ext cx="1442545" cy="735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9B9CA-9D81-0A44-ACFA-9CB1875FD29C}"/>
              </a:ext>
            </a:extLst>
          </p:cNvPr>
          <p:cNvSpPr txBox="1"/>
          <p:nvPr/>
        </p:nvSpPr>
        <p:spPr>
          <a:xfrm>
            <a:off x="2173014" y="2339286"/>
            <a:ext cx="54207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BTA : Branch (Jump) Target Address = 0x00400024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B6861C-D4FC-9440-B6E5-1C1473B83BE5}"/>
              </a:ext>
            </a:extLst>
          </p:cNvPr>
          <p:cNvCxnSpPr/>
          <p:nvPr/>
        </p:nvCxnSpPr>
        <p:spPr>
          <a:xfrm flipH="1">
            <a:off x="1671145" y="2523951"/>
            <a:ext cx="409903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Conditional Operations">
            <a:extLst>
              <a:ext uri="{FF2B5EF4-FFF2-40B4-BE49-F238E27FC236}">
                <a16:creationId xmlns:a16="http://schemas.microsoft.com/office/drawing/2014/main" id="{29DB6488-D562-5640-A998-13AD8B957AE4}"/>
              </a:ext>
            </a:extLst>
          </p:cNvPr>
          <p:cNvSpPr txBox="1">
            <a:spLocks/>
          </p:cNvSpPr>
          <p:nvPr/>
        </p:nvSpPr>
        <p:spPr>
          <a:xfrm>
            <a:off x="684212" y="146050"/>
            <a:ext cx="8259763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Representation of </a:t>
            </a:r>
            <a:r>
              <a:rPr lang="en-US" dirty="0" err="1"/>
              <a:t>jr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D62247-B54D-E445-97EA-266AFFB74219}"/>
              </a:ext>
            </a:extLst>
          </p:cNvPr>
          <p:cNvCxnSpPr/>
          <p:nvPr/>
        </p:nvCxnSpPr>
        <p:spPr>
          <a:xfrm flipH="1">
            <a:off x="1996966" y="3552497"/>
            <a:ext cx="176048" cy="1429406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3272EF-94F2-4D46-B5B9-80C0E11E8789}"/>
              </a:ext>
            </a:extLst>
          </p:cNvPr>
          <p:cNvSpPr txBox="1"/>
          <p:nvPr/>
        </p:nvSpPr>
        <p:spPr>
          <a:xfrm>
            <a:off x="4299116" y="3244915"/>
            <a:ext cx="4644859" cy="36933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0000 0000 0100 0000 0000 0000 0010 0100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53CFA-D48A-BB4D-89A7-BF1ECD23A745}"/>
              </a:ext>
            </a:extLst>
          </p:cNvPr>
          <p:cNvSpPr txBox="1"/>
          <p:nvPr/>
        </p:nvSpPr>
        <p:spPr>
          <a:xfrm>
            <a:off x="6805535" y="2825300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$t1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DEBB07-2CB1-0B40-9A11-484DCB6358A6}"/>
              </a:ext>
            </a:extLst>
          </p:cNvPr>
          <p:cNvCxnSpPr/>
          <p:nvPr/>
        </p:nvCxnSpPr>
        <p:spPr>
          <a:xfrm flipV="1">
            <a:off x="6421821" y="2690648"/>
            <a:ext cx="73572" cy="554267"/>
          </a:xfrm>
          <a:prstGeom prst="straightConnector1">
            <a:avLst/>
          </a:prstGeom>
          <a:noFill/>
          <a:ln w="25400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319948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52" name="MIPS opcode map"/>
          <p:cNvSpPr txBox="1">
            <a:spLocks noGrp="1"/>
          </p:cNvSpPr>
          <p:nvPr>
            <p:ph type="title" idx="4294967295"/>
          </p:nvPr>
        </p:nvSpPr>
        <p:spPr>
          <a:xfrm>
            <a:off x="0" y="115887"/>
            <a:ext cx="7620000" cy="609601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MIPS opcode map</a:t>
            </a:r>
          </a:p>
        </p:txBody>
      </p:sp>
      <p:sp>
        <p:nvSpPr>
          <p:cNvPr id="353" name="Appendix A-50"/>
          <p:cNvSpPr txBox="1">
            <a:spLocks noGrp="1"/>
          </p:cNvSpPr>
          <p:nvPr>
            <p:ph type="body" idx="4294967295"/>
          </p:nvPr>
        </p:nvSpPr>
        <p:spPr>
          <a:xfrm>
            <a:off x="429386" y="1343786"/>
            <a:ext cx="7980428" cy="3713228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>
            <a:lvl1pPr>
              <a:spcBef>
                <a:spcPts val="400"/>
              </a:spcBef>
              <a:buClrTx/>
              <a:buSzPct val="100000"/>
              <a:buChar char="•"/>
              <a:defRPr sz="1800" b="1"/>
            </a:lvl1pPr>
          </a:lstStyle>
          <a:p>
            <a:r>
              <a:t>Appendix A-50</a:t>
            </a:r>
          </a:p>
        </p:txBody>
      </p:sp>
      <p:pic>
        <p:nvPicPr>
          <p:cNvPr id="354" name="App-b-10-02-P374493" descr="App-b-10-02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12" y="0"/>
            <a:ext cx="6084888" cy="69167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CAD147-C2EB-2048-A414-9E71F95C7871}"/>
              </a:ext>
            </a:extLst>
          </p:cNvPr>
          <p:cNvSpPr/>
          <p:nvPr/>
        </p:nvSpPr>
        <p:spPr>
          <a:xfrm>
            <a:off x="6705600" y="1343786"/>
            <a:ext cx="525517" cy="10510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3927770"/>
      </p:ext>
    </p:extLst>
  </p:cSld>
  <p:clrMapOvr>
    <a:masterClrMapping/>
  </p:clrMapOvr>
  <p:transition spd="med" advClick="0" advTm="2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1D8C-EFA5-C248-93FF-CAFC8EF5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4561971-4104-4448-93E2-968C50A05535}"/>
              </a:ext>
            </a:extLst>
          </p:cNvPr>
          <p:cNvSpPr txBox="1">
            <a:spLocks/>
          </p:cNvSpPr>
          <p:nvPr/>
        </p:nvSpPr>
        <p:spPr>
          <a:xfrm>
            <a:off x="228600" y="1143000"/>
            <a:ext cx="8382000" cy="4942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" tIns="44450" rIns="44450" bIns="44450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.text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</a:t>
            </a:r>
            <a:r>
              <a:rPr lang="en-US" sz="2400" dirty="0" err="1">
                <a:latin typeface="Courier" pitchFamily="2" charset="0"/>
              </a:rPr>
              <a:t>globl</a:t>
            </a:r>
            <a:r>
              <a:rPr lang="en-US" sz="2400" dirty="0">
                <a:latin typeface="Courier" pitchFamily="2" charset="0"/>
              </a:rPr>
              <a:t> main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main: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dirty="0" err="1">
                <a:latin typeface="Courier" pitchFamily="2" charset="0"/>
              </a:rPr>
              <a:t>nop</a:t>
            </a: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j    main 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</a:t>
            </a: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87904-9BEE-014A-810B-D4215D9A75F7}"/>
              </a:ext>
            </a:extLst>
          </p:cNvPr>
          <p:cNvSpPr/>
          <p:nvPr/>
        </p:nvSpPr>
        <p:spPr>
          <a:xfrm>
            <a:off x="228600" y="2156089"/>
            <a:ext cx="1442545" cy="735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9B9CA-9D81-0A44-ACFA-9CB1875FD29C}"/>
              </a:ext>
            </a:extLst>
          </p:cNvPr>
          <p:cNvSpPr txBox="1"/>
          <p:nvPr/>
        </p:nvSpPr>
        <p:spPr>
          <a:xfrm>
            <a:off x="2173014" y="2339286"/>
            <a:ext cx="38882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BTA : Branch (Jump) Target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B6861C-D4FC-9440-B6E5-1C1473B83BE5}"/>
              </a:ext>
            </a:extLst>
          </p:cNvPr>
          <p:cNvCxnSpPr/>
          <p:nvPr/>
        </p:nvCxnSpPr>
        <p:spPr>
          <a:xfrm flipH="1">
            <a:off x="1671145" y="2523951"/>
            <a:ext cx="409903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Conditional Operations">
            <a:extLst>
              <a:ext uri="{FF2B5EF4-FFF2-40B4-BE49-F238E27FC236}">
                <a16:creationId xmlns:a16="http://schemas.microsoft.com/office/drawing/2014/main" id="{29DB6488-D562-5640-A998-13AD8B957AE4}"/>
              </a:ext>
            </a:extLst>
          </p:cNvPr>
          <p:cNvSpPr txBox="1">
            <a:spLocks/>
          </p:cNvSpPr>
          <p:nvPr/>
        </p:nvSpPr>
        <p:spPr>
          <a:xfrm>
            <a:off x="684212" y="146050"/>
            <a:ext cx="8259763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j   instruction</a:t>
            </a:r>
          </a:p>
        </p:txBody>
      </p:sp>
    </p:spTree>
    <p:extLst>
      <p:ext uri="{BB962C8B-B14F-4D97-AF65-F5344CB8AC3E}">
        <p14:creationId xmlns:p14="http://schemas.microsoft.com/office/powerpoint/2010/main" val="22133991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4108-FF20-C546-A666-3A318C01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750D4-6409-8648-8CE4-FC7671CC3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86FA8-1238-A443-8A21-D76F8BB6E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6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7FE-F77D-A345-93DC-19FE74B0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490BD-AB96-6F42-8261-260E5311B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142FE-EA53-B04B-B962-E0824F3A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C2DDEC-B892-E240-9533-FE9ED5DA3B94}"/>
              </a:ext>
            </a:extLst>
          </p:cNvPr>
          <p:cNvSpPr/>
          <p:nvPr/>
        </p:nvSpPr>
        <p:spPr>
          <a:xfrm>
            <a:off x="3258207" y="2722179"/>
            <a:ext cx="3048000" cy="21020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659EB1-735D-174A-8291-69F855D7F917}"/>
              </a:ext>
            </a:extLst>
          </p:cNvPr>
          <p:cNvCxnSpPr/>
          <p:nvPr/>
        </p:nvCxnSpPr>
        <p:spPr>
          <a:xfrm flipH="1" flipV="1">
            <a:off x="3163614" y="2638097"/>
            <a:ext cx="1650124" cy="1261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103C209-B9D5-4646-AF49-39ED913A0F2F}"/>
              </a:ext>
            </a:extLst>
          </p:cNvPr>
          <p:cNvSpPr/>
          <p:nvPr/>
        </p:nvSpPr>
        <p:spPr>
          <a:xfrm>
            <a:off x="2154621" y="2543503"/>
            <a:ext cx="1030013" cy="178676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739587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1D8C-EFA5-C248-93FF-CAFC8EF5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4561971-4104-4448-93E2-968C50A05535}"/>
              </a:ext>
            </a:extLst>
          </p:cNvPr>
          <p:cNvSpPr txBox="1">
            <a:spLocks/>
          </p:cNvSpPr>
          <p:nvPr/>
        </p:nvSpPr>
        <p:spPr>
          <a:xfrm>
            <a:off x="228600" y="1143000"/>
            <a:ext cx="8382000" cy="556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" tIns="44450" rIns="44450" bIns="44450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.text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</a:t>
            </a:r>
            <a:r>
              <a:rPr lang="en-US" sz="2400" dirty="0" err="1">
                <a:latin typeface="Courier" pitchFamily="2" charset="0"/>
              </a:rPr>
              <a:t>globl</a:t>
            </a:r>
            <a:r>
              <a:rPr lang="en-US" sz="2400" dirty="0">
                <a:latin typeface="Courier" pitchFamily="2" charset="0"/>
              </a:rPr>
              <a:t> main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main: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dirty="0" err="1">
                <a:latin typeface="Courier" pitchFamily="2" charset="0"/>
              </a:rPr>
              <a:t>nop</a:t>
            </a: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j    main</a:t>
            </a:r>
          </a:p>
          <a:p>
            <a:pPr marL="0" indent="0" hangingPunct="1">
              <a:buFontTx/>
              <a:buNone/>
            </a:pP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0x08100009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0000  1000  0001  0000  0000  0000  0000  1001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000010     00  0001  0000  0000  0000  0000  1001 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ko-KR" alt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명령어의 </a:t>
            </a:r>
            <a:r>
              <a:rPr 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BTA </a:t>
            </a:r>
            <a:r>
              <a:rPr lang="ko-KR" altLang="en-US" sz="2400" b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ko-KR" alt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계산하는 법</a:t>
            </a:r>
            <a:r>
              <a:rPr 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:</a:t>
            </a:r>
          </a:p>
          <a:p>
            <a:pPr marL="0" indent="0" hangingPunct="1"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0000 00  0001  0000  0000  0000  0000  1001 00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</a:t>
            </a:r>
            <a:r>
              <a:rPr lang="ko-KR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상위 </a:t>
            </a:r>
            <a:r>
              <a:rPr lang="en-US" altLang="ko-K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 (j </a:t>
            </a:r>
            <a:r>
              <a:rPr lang="ko-KR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명령 수행 시 </a:t>
            </a:r>
            <a:r>
              <a:rPr lang="en-US" altLang="ko-K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</a:t>
            </a:r>
            <a:r>
              <a:rPr lang="ko-KR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값 </a:t>
            </a:r>
            <a:r>
              <a:rPr lang="en-US" altLang="ko-K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ko-KR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0x00400028)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87904-9BEE-014A-810B-D4215D9A75F7}"/>
              </a:ext>
            </a:extLst>
          </p:cNvPr>
          <p:cNvSpPr/>
          <p:nvPr/>
        </p:nvSpPr>
        <p:spPr>
          <a:xfrm>
            <a:off x="228600" y="2156089"/>
            <a:ext cx="1442545" cy="735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9B9CA-9D81-0A44-ACFA-9CB1875FD29C}"/>
              </a:ext>
            </a:extLst>
          </p:cNvPr>
          <p:cNvSpPr txBox="1"/>
          <p:nvPr/>
        </p:nvSpPr>
        <p:spPr>
          <a:xfrm>
            <a:off x="2173014" y="2339286"/>
            <a:ext cx="54207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BTA : Branch (Jump) Target Address = 0x00400024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B6861C-D4FC-9440-B6E5-1C1473B83BE5}"/>
              </a:ext>
            </a:extLst>
          </p:cNvPr>
          <p:cNvCxnSpPr/>
          <p:nvPr/>
        </p:nvCxnSpPr>
        <p:spPr>
          <a:xfrm flipH="1">
            <a:off x="1671145" y="2523951"/>
            <a:ext cx="409903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Conditional Operations">
            <a:extLst>
              <a:ext uri="{FF2B5EF4-FFF2-40B4-BE49-F238E27FC236}">
                <a16:creationId xmlns:a16="http://schemas.microsoft.com/office/drawing/2014/main" id="{29DB6488-D562-5640-A998-13AD8B957AE4}"/>
              </a:ext>
            </a:extLst>
          </p:cNvPr>
          <p:cNvSpPr txBox="1">
            <a:spLocks/>
          </p:cNvSpPr>
          <p:nvPr/>
        </p:nvSpPr>
        <p:spPr>
          <a:xfrm>
            <a:off x="684212" y="146050"/>
            <a:ext cx="8259763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Representation of j : </a:t>
            </a:r>
            <a:r>
              <a:rPr lang="en-US" dirty="0">
                <a:solidFill>
                  <a:srgbClr val="FF0000"/>
                </a:solidFill>
              </a:rPr>
              <a:t>J format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7CE43A-D550-274B-B32D-1665C198F487}"/>
              </a:ext>
            </a:extLst>
          </p:cNvPr>
          <p:cNvCxnSpPr/>
          <p:nvPr/>
        </p:nvCxnSpPr>
        <p:spPr>
          <a:xfrm flipH="1">
            <a:off x="956441" y="3429000"/>
            <a:ext cx="126125" cy="1479331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6" descr="u02-36-9780124077263">
            <a:extLst>
              <a:ext uri="{FF2B5EF4-FFF2-40B4-BE49-F238E27FC236}">
                <a16:creationId xmlns:a16="http://schemas.microsoft.com/office/drawing/2014/main" id="{5A2A2A19-566B-4846-96A2-7D9E930D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8006" y="3630264"/>
            <a:ext cx="6419850" cy="549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E46CC6-F050-DE40-A086-8CB601F32F2C}"/>
              </a:ext>
            </a:extLst>
          </p:cNvPr>
          <p:cNvCxnSpPr/>
          <p:nvPr/>
        </p:nvCxnSpPr>
        <p:spPr>
          <a:xfrm flipH="1">
            <a:off x="5822731" y="768350"/>
            <a:ext cx="1418897" cy="284589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EF447-4F5A-AE4E-865A-421C916A6C92}"/>
              </a:ext>
            </a:extLst>
          </p:cNvPr>
          <p:cNvCxnSpPr/>
          <p:nvPr/>
        </p:nvCxnSpPr>
        <p:spPr>
          <a:xfrm flipV="1">
            <a:off x="3899338" y="4168665"/>
            <a:ext cx="2049517" cy="641866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94186-9733-244D-933C-6BC993597763}"/>
              </a:ext>
            </a:extLst>
          </p:cNvPr>
          <p:cNvSpPr/>
          <p:nvPr/>
        </p:nvSpPr>
        <p:spPr>
          <a:xfrm>
            <a:off x="1810407" y="4810531"/>
            <a:ext cx="4905703" cy="385349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ADC8ED-548C-724C-9D9E-AF50D9457DAE}"/>
              </a:ext>
            </a:extLst>
          </p:cNvPr>
          <p:cNvSpPr/>
          <p:nvPr/>
        </p:nvSpPr>
        <p:spPr>
          <a:xfrm>
            <a:off x="1185041" y="5708149"/>
            <a:ext cx="4905703" cy="385349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3634A2-2FC1-8E4C-9668-6880A2975BD4}"/>
              </a:ext>
            </a:extLst>
          </p:cNvPr>
          <p:cNvCxnSpPr/>
          <p:nvPr/>
        </p:nvCxnSpPr>
        <p:spPr>
          <a:xfrm flipH="1">
            <a:off x="3216166" y="5191531"/>
            <a:ext cx="599089" cy="523469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FD2C8-507B-284C-A0D5-06BB9064215F}"/>
              </a:ext>
            </a:extLst>
          </p:cNvPr>
          <p:cNvSpPr/>
          <p:nvPr/>
        </p:nvSpPr>
        <p:spPr>
          <a:xfrm>
            <a:off x="6295697" y="6222124"/>
            <a:ext cx="157655" cy="336331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D10D90-E848-D843-AB3C-5578CA45FF18}"/>
              </a:ext>
            </a:extLst>
          </p:cNvPr>
          <p:cNvCxnSpPr/>
          <p:nvPr/>
        </p:nvCxnSpPr>
        <p:spPr>
          <a:xfrm flipH="1" flipV="1">
            <a:off x="851338" y="6089650"/>
            <a:ext cx="5412828" cy="191804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58A6566-ACC4-FD4A-8251-A6D708EE963A}"/>
              </a:ext>
            </a:extLst>
          </p:cNvPr>
          <p:cNvSpPr/>
          <p:nvPr/>
        </p:nvSpPr>
        <p:spPr>
          <a:xfrm>
            <a:off x="409903" y="5708149"/>
            <a:ext cx="672663" cy="367861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238922-A7FD-B64A-9C38-A8A9DD38166D}"/>
              </a:ext>
            </a:extLst>
          </p:cNvPr>
          <p:cNvSpPr/>
          <p:nvPr/>
        </p:nvSpPr>
        <p:spPr>
          <a:xfrm>
            <a:off x="6090744" y="5714969"/>
            <a:ext cx="362608" cy="37468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A10E36-0F6E-5A46-9280-F2D1644B9E0C}"/>
              </a:ext>
            </a:extLst>
          </p:cNvPr>
          <p:cNvSpPr txBox="1"/>
          <p:nvPr/>
        </p:nvSpPr>
        <p:spPr>
          <a:xfrm>
            <a:off x="6716110" y="5253305"/>
            <a:ext cx="245195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FF0000"/>
                </a:solidFill>
              </a:rPr>
              <a:t>무조건 </a:t>
            </a:r>
            <a:r>
              <a:rPr lang="en-US" altLang="ko-KR" dirty="0">
                <a:solidFill>
                  <a:srgbClr val="FF0000"/>
                </a:solidFill>
              </a:rPr>
              <a:t>00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으로</a:t>
            </a:r>
            <a:r>
              <a:rPr lang="ko-KR" altLang="en-US" dirty="0">
                <a:solidFill>
                  <a:srgbClr val="FF0000"/>
                </a:solidFill>
              </a:rPr>
              <a:t> 채운다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명령어의 주소는 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4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의 배수이므로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C6836D-C4F9-2F42-B06F-98CD684AC5F1}"/>
              </a:ext>
            </a:extLst>
          </p:cNvPr>
          <p:cNvCxnSpPr>
            <a:endCxn id="23" idx="0"/>
          </p:cNvCxnSpPr>
          <p:nvPr/>
        </p:nvCxnSpPr>
        <p:spPr>
          <a:xfrm flipH="1">
            <a:off x="6272048" y="5453265"/>
            <a:ext cx="444062" cy="26170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755E44-EFE4-9E4D-9C05-0D56305AA54F}"/>
              </a:ext>
            </a:extLst>
          </p:cNvPr>
          <p:cNvCxnSpPr/>
          <p:nvPr/>
        </p:nvCxnSpPr>
        <p:spPr>
          <a:xfrm flipV="1">
            <a:off x="4572000" y="2708616"/>
            <a:ext cx="2333297" cy="2744649"/>
          </a:xfrm>
          <a:prstGeom prst="straightConnector1">
            <a:avLst/>
          </a:prstGeom>
          <a:noFill/>
          <a:ln w="25400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325734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52" name="MIPS opcode map"/>
          <p:cNvSpPr txBox="1">
            <a:spLocks noGrp="1"/>
          </p:cNvSpPr>
          <p:nvPr>
            <p:ph type="title" idx="4294967295"/>
          </p:nvPr>
        </p:nvSpPr>
        <p:spPr>
          <a:xfrm>
            <a:off x="0" y="115887"/>
            <a:ext cx="7620000" cy="609601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MIPS opcode map</a:t>
            </a:r>
          </a:p>
        </p:txBody>
      </p:sp>
      <p:sp>
        <p:nvSpPr>
          <p:cNvPr id="353" name="Appendix A-50"/>
          <p:cNvSpPr txBox="1">
            <a:spLocks noGrp="1"/>
          </p:cNvSpPr>
          <p:nvPr>
            <p:ph type="body" idx="4294967295"/>
          </p:nvPr>
        </p:nvSpPr>
        <p:spPr>
          <a:xfrm>
            <a:off x="429386" y="1343786"/>
            <a:ext cx="7980428" cy="3713228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>
            <a:lvl1pPr>
              <a:spcBef>
                <a:spcPts val="400"/>
              </a:spcBef>
              <a:buClrTx/>
              <a:buSzPct val="100000"/>
              <a:buChar char="•"/>
              <a:defRPr sz="1800" b="1"/>
            </a:lvl1pPr>
          </a:lstStyle>
          <a:p>
            <a:r>
              <a:t>Appendix A-50</a:t>
            </a:r>
          </a:p>
        </p:txBody>
      </p:sp>
      <p:pic>
        <p:nvPicPr>
          <p:cNvPr id="354" name="App-b-10-02-P374493" descr="App-b-10-02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12" y="0"/>
            <a:ext cx="6084888" cy="69167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29789D-8DD0-DB4C-8AC6-99768159694E}"/>
              </a:ext>
            </a:extLst>
          </p:cNvPr>
          <p:cNvSpPr/>
          <p:nvPr/>
        </p:nvSpPr>
        <p:spPr>
          <a:xfrm>
            <a:off x="3237186" y="725760"/>
            <a:ext cx="777767" cy="45139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607015"/>
      </p:ext>
    </p:extLst>
  </p:cSld>
  <p:clrMapOvr>
    <a:masterClrMapping/>
  </p:clrMapOvr>
  <p:transition spd="med" advClick="0" advTm="2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1D8C-EFA5-C248-93FF-CAFC8EF5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4561971-4104-4448-93E2-968C50A05535}"/>
              </a:ext>
            </a:extLst>
          </p:cNvPr>
          <p:cNvSpPr txBox="1">
            <a:spLocks/>
          </p:cNvSpPr>
          <p:nvPr/>
        </p:nvSpPr>
        <p:spPr>
          <a:xfrm>
            <a:off x="228600" y="1143000"/>
            <a:ext cx="8382000" cy="4942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" tIns="44450" rIns="44450" bIns="44450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.text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</a:t>
            </a:r>
            <a:r>
              <a:rPr lang="en-US" sz="2400" dirty="0" err="1">
                <a:latin typeface="Courier" pitchFamily="2" charset="0"/>
              </a:rPr>
              <a:t>globl</a:t>
            </a:r>
            <a:r>
              <a:rPr lang="en-US" sz="2400" dirty="0">
                <a:latin typeface="Courier" pitchFamily="2" charset="0"/>
              </a:rPr>
              <a:t> main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main: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dirty="0" err="1">
                <a:latin typeface="Courier" pitchFamily="2" charset="0"/>
              </a:rPr>
              <a:t>nop</a:t>
            </a: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dirty="0" err="1">
                <a:latin typeface="Courier" pitchFamily="2" charset="0"/>
              </a:rPr>
              <a:t>jal</a:t>
            </a:r>
            <a:r>
              <a:rPr lang="en-US" sz="2400" dirty="0">
                <a:latin typeface="Courier" pitchFamily="2" charset="0"/>
              </a:rPr>
              <a:t>    main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dirty="0" err="1">
                <a:latin typeface="Courier" pitchFamily="2" charset="0"/>
              </a:rPr>
              <a:t>nop</a:t>
            </a:r>
            <a:r>
              <a:rPr lang="en-US" sz="2400" dirty="0">
                <a:latin typeface="Courier" pitchFamily="2" charset="0"/>
              </a:rPr>
              <a:t>  # return address 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</a:t>
            </a: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87904-9BEE-014A-810B-D4215D9A75F7}"/>
              </a:ext>
            </a:extLst>
          </p:cNvPr>
          <p:cNvSpPr/>
          <p:nvPr/>
        </p:nvSpPr>
        <p:spPr>
          <a:xfrm>
            <a:off x="228600" y="2156089"/>
            <a:ext cx="1442545" cy="735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9B9CA-9D81-0A44-ACFA-9CB1875FD29C}"/>
              </a:ext>
            </a:extLst>
          </p:cNvPr>
          <p:cNvSpPr txBox="1"/>
          <p:nvPr/>
        </p:nvSpPr>
        <p:spPr>
          <a:xfrm>
            <a:off x="2173014" y="2339286"/>
            <a:ext cx="38882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BTA : Branch (Jump) Target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B6861C-D4FC-9440-B6E5-1C1473B83BE5}"/>
              </a:ext>
            </a:extLst>
          </p:cNvPr>
          <p:cNvCxnSpPr/>
          <p:nvPr/>
        </p:nvCxnSpPr>
        <p:spPr>
          <a:xfrm flipH="1">
            <a:off x="1671145" y="2523951"/>
            <a:ext cx="409903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Conditional Operations">
            <a:extLst>
              <a:ext uri="{FF2B5EF4-FFF2-40B4-BE49-F238E27FC236}">
                <a16:creationId xmlns:a16="http://schemas.microsoft.com/office/drawing/2014/main" id="{29DB6488-D562-5640-A998-13AD8B957AE4}"/>
              </a:ext>
            </a:extLst>
          </p:cNvPr>
          <p:cNvSpPr txBox="1">
            <a:spLocks/>
          </p:cNvSpPr>
          <p:nvPr/>
        </p:nvSpPr>
        <p:spPr>
          <a:xfrm>
            <a:off x="684212" y="146050"/>
            <a:ext cx="8259763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 err="1"/>
              <a:t>jal</a:t>
            </a:r>
            <a:r>
              <a:rPr lang="en-US" dirty="0"/>
              <a:t>   instruction</a:t>
            </a:r>
          </a:p>
        </p:txBody>
      </p:sp>
    </p:spTree>
    <p:extLst>
      <p:ext uri="{BB962C8B-B14F-4D97-AF65-F5344CB8AC3E}">
        <p14:creationId xmlns:p14="http://schemas.microsoft.com/office/powerpoint/2010/main" val="20064366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1D8C-EFA5-C248-93FF-CAFC8EF5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4561971-4104-4448-93E2-968C50A05535}"/>
              </a:ext>
            </a:extLst>
          </p:cNvPr>
          <p:cNvSpPr txBox="1">
            <a:spLocks/>
          </p:cNvSpPr>
          <p:nvPr/>
        </p:nvSpPr>
        <p:spPr>
          <a:xfrm>
            <a:off x="228600" y="1143000"/>
            <a:ext cx="8382000" cy="556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" tIns="44450" rIns="44450" bIns="44450">
            <a:normAutofit fontScale="92500" lnSpcReduction="20000"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.text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</a:t>
            </a:r>
            <a:r>
              <a:rPr lang="en-US" sz="2400" dirty="0" err="1">
                <a:latin typeface="Courier" pitchFamily="2" charset="0"/>
              </a:rPr>
              <a:t>globl</a:t>
            </a:r>
            <a:r>
              <a:rPr lang="en-US" sz="2400" dirty="0">
                <a:latin typeface="Courier" pitchFamily="2" charset="0"/>
              </a:rPr>
              <a:t> main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main: </a:t>
            </a:r>
            <a:r>
              <a:rPr lang="en-US" sz="2400" dirty="0" err="1">
                <a:latin typeface="Courier" pitchFamily="2" charset="0"/>
              </a:rPr>
              <a:t>addi</a:t>
            </a:r>
            <a:r>
              <a:rPr lang="en-US" sz="2400" dirty="0">
                <a:latin typeface="Courier" pitchFamily="2" charset="0"/>
              </a:rPr>
              <a:t> $a1, $0, 1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  </a:t>
            </a:r>
            <a:r>
              <a:rPr lang="en-US" sz="2400" dirty="0" err="1">
                <a:latin typeface="Courier" pitchFamily="2" charset="0"/>
              </a:rPr>
              <a:t>jal</a:t>
            </a:r>
            <a:r>
              <a:rPr lang="en-US" sz="2400" dirty="0">
                <a:latin typeface="Courier" pitchFamily="2" charset="0"/>
              </a:rPr>
              <a:t> foo</a:t>
            </a:r>
          </a:p>
          <a:p>
            <a:pPr marL="0" indent="0" hangingPunct="1">
              <a:buNone/>
            </a:pPr>
            <a:r>
              <a:rPr lang="en-US" sz="2400" dirty="0">
                <a:latin typeface="Courier" pitchFamily="2" charset="0"/>
              </a:rPr>
              <a:t>      </a:t>
            </a:r>
            <a:r>
              <a:rPr lang="en-US" sz="2400" dirty="0" err="1">
                <a:latin typeface="Courier" pitchFamily="2" charset="0"/>
              </a:rPr>
              <a:t>lui</a:t>
            </a:r>
            <a:r>
              <a:rPr lang="en-US" sz="2400" dirty="0">
                <a:latin typeface="Courier" pitchFamily="2" charset="0"/>
              </a:rPr>
              <a:t> $t0, 0x1001  # return address </a:t>
            </a:r>
          </a:p>
          <a:p>
            <a:pPr marL="0" indent="0" hangingPunct="1">
              <a:buNone/>
            </a:pPr>
            <a:r>
              <a:rPr lang="en-US" sz="2400" dirty="0">
                <a:latin typeface="Courier" pitchFamily="2" charset="0"/>
              </a:rPr>
              <a:t>      </a:t>
            </a:r>
            <a:r>
              <a:rPr lang="en-US" sz="2400" dirty="0" err="1">
                <a:latin typeface="Courier" pitchFamily="2" charset="0"/>
              </a:rPr>
              <a:t>sw</a:t>
            </a:r>
            <a:r>
              <a:rPr lang="en-US" sz="2400" dirty="0">
                <a:latin typeface="Courier" pitchFamily="2" charset="0"/>
              </a:rPr>
              <a:t> $a0, 0($t0)</a:t>
            </a:r>
          </a:p>
          <a:p>
            <a:pPr marL="0" indent="0" hangingPunct="1">
              <a:buNone/>
            </a:pPr>
            <a:r>
              <a:rPr lang="en-US" sz="2400" dirty="0">
                <a:latin typeface="Courier" pitchFamily="2" charset="0"/>
              </a:rPr>
              <a:t>foo: add $a0, $a1, $a1</a:t>
            </a:r>
          </a:p>
          <a:p>
            <a:pPr marL="0" indent="0" hangingPunct="1">
              <a:buNone/>
            </a:pPr>
            <a:r>
              <a:rPr lang="en-US" sz="2400" dirty="0">
                <a:latin typeface="Courier" pitchFamily="2" charset="0"/>
              </a:rPr>
              <a:t>     </a:t>
            </a:r>
            <a:r>
              <a:rPr lang="en-US" sz="2400" dirty="0" err="1">
                <a:latin typeface="Courier" pitchFamily="2" charset="0"/>
              </a:rPr>
              <a:t>jr</a:t>
            </a:r>
            <a:r>
              <a:rPr lang="en-US" sz="2400" dirty="0">
                <a:latin typeface="Courier" pitchFamily="2" charset="0"/>
              </a:rPr>
              <a:t> $ra # end of subroutine (return)</a:t>
            </a:r>
          </a:p>
          <a:p>
            <a:pPr marL="0" indent="0" hangingPunct="1">
              <a:buFontTx/>
              <a:buNone/>
            </a:pP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0x0c10000d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0000  1100  0001  0000  0000  0000  0000  1101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000011     00  0001  0000  0000  0000  0000  1101 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 format</a:t>
            </a:r>
            <a:r>
              <a:rPr lang="ko-KR" alt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명령어의 </a:t>
            </a:r>
            <a:r>
              <a:rPr 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BTA </a:t>
            </a:r>
            <a:r>
              <a:rPr lang="ko-KR" altLang="en-US" sz="2400" b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ko-KR" alt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계산하는 법</a:t>
            </a:r>
            <a:r>
              <a:rPr 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:</a:t>
            </a:r>
          </a:p>
          <a:p>
            <a:pPr marL="0" indent="0" hangingPunct="1"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0000 00  0001  0000  0000  0000  0000  1101 00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</a:t>
            </a:r>
            <a:r>
              <a:rPr lang="ko-KR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상위 </a:t>
            </a:r>
            <a:r>
              <a:rPr lang="en-US" altLang="ko-K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 (</a:t>
            </a:r>
            <a:r>
              <a:rPr lang="en-US" altLang="ko-KR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jal</a:t>
            </a:r>
            <a:r>
              <a:rPr lang="en-US" altLang="ko-K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명령 수행 시 </a:t>
            </a:r>
            <a:r>
              <a:rPr lang="en-US" altLang="ko-K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</a:t>
            </a:r>
            <a:r>
              <a:rPr lang="ko-KR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값 </a:t>
            </a:r>
            <a:r>
              <a:rPr lang="en-US" altLang="ko-K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ko-KR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0x00400028)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87904-9BEE-014A-810B-D4215D9A75F7}"/>
              </a:ext>
            </a:extLst>
          </p:cNvPr>
          <p:cNvSpPr/>
          <p:nvPr/>
        </p:nvSpPr>
        <p:spPr>
          <a:xfrm>
            <a:off x="228600" y="3291706"/>
            <a:ext cx="3817791" cy="283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9B9CA-9D81-0A44-ACFA-9CB1875FD29C}"/>
              </a:ext>
            </a:extLst>
          </p:cNvPr>
          <p:cNvSpPr txBox="1"/>
          <p:nvPr/>
        </p:nvSpPr>
        <p:spPr>
          <a:xfrm>
            <a:off x="4632934" y="3265343"/>
            <a:ext cx="22018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BTA : = 0x00400034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B6861C-D4FC-9440-B6E5-1C1473B83BE5}"/>
              </a:ext>
            </a:extLst>
          </p:cNvPr>
          <p:cNvCxnSpPr/>
          <p:nvPr/>
        </p:nvCxnSpPr>
        <p:spPr>
          <a:xfrm flipH="1">
            <a:off x="4134711" y="3454290"/>
            <a:ext cx="409903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Conditional Operations">
            <a:extLst>
              <a:ext uri="{FF2B5EF4-FFF2-40B4-BE49-F238E27FC236}">
                <a16:creationId xmlns:a16="http://schemas.microsoft.com/office/drawing/2014/main" id="{29DB6488-D562-5640-A998-13AD8B957AE4}"/>
              </a:ext>
            </a:extLst>
          </p:cNvPr>
          <p:cNvSpPr txBox="1">
            <a:spLocks/>
          </p:cNvSpPr>
          <p:nvPr/>
        </p:nvSpPr>
        <p:spPr>
          <a:xfrm>
            <a:off x="409904" y="146050"/>
            <a:ext cx="8534072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Representation of </a:t>
            </a:r>
            <a:r>
              <a:rPr lang="en-US" dirty="0" err="1"/>
              <a:t>jal</a:t>
            </a:r>
            <a:r>
              <a:rPr lang="en-US" dirty="0"/>
              <a:t> : </a:t>
            </a:r>
            <a:r>
              <a:rPr lang="en-US" dirty="0">
                <a:solidFill>
                  <a:srgbClr val="FF0000"/>
                </a:solidFill>
              </a:rPr>
              <a:t>J format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7CE43A-D550-274B-B32D-1665C198F487}"/>
              </a:ext>
            </a:extLst>
          </p:cNvPr>
          <p:cNvCxnSpPr>
            <a:cxnSpLocks/>
          </p:cNvCxnSpPr>
          <p:nvPr/>
        </p:nvCxnSpPr>
        <p:spPr>
          <a:xfrm flipH="1">
            <a:off x="987973" y="2434566"/>
            <a:ext cx="378373" cy="2722532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94186-9733-244D-933C-6BC993597763}"/>
              </a:ext>
            </a:extLst>
          </p:cNvPr>
          <p:cNvSpPr/>
          <p:nvPr/>
        </p:nvSpPr>
        <p:spPr>
          <a:xfrm>
            <a:off x="1588377" y="4999274"/>
            <a:ext cx="4594334" cy="385349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ADC8ED-548C-724C-9D9E-AF50D9457DAE}"/>
              </a:ext>
            </a:extLst>
          </p:cNvPr>
          <p:cNvSpPr/>
          <p:nvPr/>
        </p:nvSpPr>
        <p:spPr>
          <a:xfrm>
            <a:off x="1082567" y="5783379"/>
            <a:ext cx="4474777" cy="283027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3634A2-2FC1-8E4C-9668-6880A2975BD4}"/>
              </a:ext>
            </a:extLst>
          </p:cNvPr>
          <p:cNvCxnSpPr/>
          <p:nvPr/>
        </p:nvCxnSpPr>
        <p:spPr>
          <a:xfrm flipH="1">
            <a:off x="3287110" y="5331145"/>
            <a:ext cx="599089" cy="523469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BEFD2C8-507B-284C-A0D5-06BB9064215F}"/>
              </a:ext>
            </a:extLst>
          </p:cNvPr>
          <p:cNvSpPr/>
          <p:nvPr/>
        </p:nvSpPr>
        <p:spPr>
          <a:xfrm>
            <a:off x="6009289" y="6173984"/>
            <a:ext cx="149360" cy="324026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D10D90-E848-D843-AB3C-5578CA45FF18}"/>
              </a:ext>
            </a:extLst>
          </p:cNvPr>
          <p:cNvCxnSpPr>
            <a:cxnSpLocks/>
          </p:cNvCxnSpPr>
          <p:nvPr/>
        </p:nvCxnSpPr>
        <p:spPr>
          <a:xfrm flipH="1" flipV="1">
            <a:off x="735724" y="6099875"/>
            <a:ext cx="5273564" cy="11832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58A6566-ACC4-FD4A-8251-A6D708EE963A}"/>
              </a:ext>
            </a:extLst>
          </p:cNvPr>
          <p:cNvSpPr/>
          <p:nvPr/>
        </p:nvSpPr>
        <p:spPr>
          <a:xfrm>
            <a:off x="409904" y="5792983"/>
            <a:ext cx="672662" cy="283027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238922-A7FD-B64A-9C38-A8A9DD38166D}"/>
              </a:ext>
            </a:extLst>
          </p:cNvPr>
          <p:cNvSpPr/>
          <p:nvPr/>
        </p:nvSpPr>
        <p:spPr>
          <a:xfrm>
            <a:off x="5630918" y="5792983"/>
            <a:ext cx="378370" cy="30451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A10E36-0F6E-5A46-9280-F2D1644B9E0C}"/>
              </a:ext>
            </a:extLst>
          </p:cNvPr>
          <p:cNvSpPr txBox="1"/>
          <p:nvPr/>
        </p:nvSpPr>
        <p:spPr>
          <a:xfrm>
            <a:off x="6716110" y="5253305"/>
            <a:ext cx="245195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FF0000"/>
                </a:solidFill>
              </a:rPr>
              <a:t>무조건 </a:t>
            </a:r>
            <a:r>
              <a:rPr lang="en-US" altLang="ko-KR" dirty="0">
                <a:solidFill>
                  <a:srgbClr val="FF0000"/>
                </a:solidFill>
              </a:rPr>
              <a:t>00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으로</a:t>
            </a:r>
            <a:r>
              <a:rPr lang="ko-KR" altLang="en-US" dirty="0">
                <a:solidFill>
                  <a:srgbClr val="FF0000"/>
                </a:solidFill>
              </a:rPr>
              <a:t> 채운다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명령어의 주소는 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4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의 배수이므로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C6836D-C4F9-2F42-B06F-98CD684AC5F1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5820103" y="5488464"/>
            <a:ext cx="896007" cy="30451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D6988F-F332-5347-895E-612771808D22}"/>
              </a:ext>
            </a:extLst>
          </p:cNvPr>
          <p:cNvSpPr txBox="1"/>
          <p:nvPr/>
        </p:nvSpPr>
        <p:spPr>
          <a:xfrm>
            <a:off x="7031885" y="2526682"/>
            <a:ext cx="21121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70C0"/>
                </a:solidFill>
              </a:rPr>
              <a:t>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 : = 0x0040002C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87196-F097-6D40-B4F7-709D1EBE1179}"/>
              </a:ext>
            </a:extLst>
          </p:cNvPr>
          <p:cNvSpPr/>
          <p:nvPr/>
        </p:nvSpPr>
        <p:spPr>
          <a:xfrm>
            <a:off x="1185041" y="2453238"/>
            <a:ext cx="5649776" cy="488783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E05892-F41C-4A43-84C1-5DA2EF401F60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6834817" y="2709199"/>
            <a:ext cx="197068" cy="2148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7DB26B-0A64-C443-B4AD-03E1E91468ED}"/>
              </a:ext>
            </a:extLst>
          </p:cNvPr>
          <p:cNvCxnSpPr>
            <a:endCxn id="3" idx="2"/>
          </p:cNvCxnSpPr>
          <p:nvPr/>
        </p:nvCxnSpPr>
        <p:spPr>
          <a:xfrm flipV="1">
            <a:off x="5076497" y="3634673"/>
            <a:ext cx="657379" cy="1988361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7690461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49D9-F0F7-1E4D-A20C-044DD5ED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F7F32-3FB7-C746-90B8-A0235AAC0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43BEC-33D0-3C43-A9DC-78D29681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4FBB89-BE77-384F-91EE-B442C1AE0C22}"/>
              </a:ext>
            </a:extLst>
          </p:cNvPr>
          <p:cNvSpPr/>
          <p:nvPr/>
        </p:nvSpPr>
        <p:spPr>
          <a:xfrm>
            <a:off x="0" y="1671145"/>
            <a:ext cx="1292772" cy="17867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BE69AC-8EFB-BF4F-BA9B-41D4540C8F2F}"/>
              </a:ext>
            </a:extLst>
          </p:cNvPr>
          <p:cNvSpPr/>
          <p:nvPr/>
        </p:nvSpPr>
        <p:spPr>
          <a:xfrm>
            <a:off x="0" y="6043448"/>
            <a:ext cx="1786759" cy="220718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41937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3" name="Compiling Loop Statements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Control flow of a program</a:t>
            </a:r>
            <a:endParaRPr dirty="0"/>
          </a:p>
        </p:txBody>
      </p:sp>
      <p:sp>
        <p:nvSpPr>
          <p:cNvPr id="134" name="C code:…"/>
          <p:cNvSpPr txBox="1">
            <a:spLocks noGrp="1"/>
          </p:cNvSpPr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program = a sequence of instructions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명령어들은 순서대로 실행된다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dirty="0"/>
              <a:t>except branch instructions)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spcBef>
                <a:spcPts val="10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>
                <a:solidFill>
                  <a:srgbClr val="C00000"/>
                </a:solidFill>
              </a:rPr>
              <a:t>Loop</a:t>
            </a:r>
            <a:r>
              <a:rPr dirty="0"/>
              <a:t>:</a:t>
            </a:r>
            <a:r>
              <a:rPr lang="en-US" dirty="0"/>
              <a:t> add</a:t>
            </a:r>
            <a:r>
              <a:rPr dirty="0"/>
              <a:t>  $</a:t>
            </a:r>
            <a:r>
              <a:rPr lang="en-US" dirty="0"/>
              <a:t>2</a:t>
            </a:r>
            <a:r>
              <a:rPr dirty="0"/>
              <a:t>, $3, </a:t>
            </a:r>
            <a:r>
              <a:rPr lang="en-US" dirty="0"/>
              <a:t>$</a:t>
            </a:r>
            <a:r>
              <a:rPr dirty="0"/>
              <a:t>2</a:t>
            </a:r>
            <a:r>
              <a:rPr lang="en-US" dirty="0"/>
              <a:t> </a:t>
            </a:r>
          </a:p>
          <a:p>
            <a:pPr>
              <a:spcBef>
                <a:spcPts val="10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dirty="0"/>
              <a:t>      </a:t>
            </a:r>
            <a:r>
              <a:rPr dirty="0" err="1"/>
              <a:t>add</a:t>
            </a:r>
            <a:r>
              <a:rPr lang="en-US" dirty="0" err="1"/>
              <a:t>i</a:t>
            </a:r>
            <a:r>
              <a:rPr dirty="0"/>
              <a:t> $</a:t>
            </a:r>
            <a:r>
              <a:rPr lang="en-US" dirty="0"/>
              <a:t>4</a:t>
            </a:r>
            <a:r>
              <a:rPr dirty="0"/>
              <a:t>, $</a:t>
            </a:r>
            <a:r>
              <a:rPr lang="en-US" dirty="0"/>
              <a:t>5</a:t>
            </a:r>
            <a:r>
              <a:rPr dirty="0"/>
              <a:t>, </a:t>
            </a:r>
            <a:r>
              <a:rPr lang="en-US" dirty="0"/>
              <a:t>10</a:t>
            </a:r>
          </a:p>
          <a:p>
            <a:pPr>
              <a:spcBef>
                <a:spcPts val="10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/>
              <a:t>    </a:t>
            </a:r>
            <a:r>
              <a:rPr lang="en-US" dirty="0"/>
              <a:t>  sub</a:t>
            </a:r>
            <a:r>
              <a:rPr dirty="0"/>
              <a:t>  $</a:t>
            </a:r>
            <a:r>
              <a:rPr lang="en-US" dirty="0"/>
              <a:t>8</a:t>
            </a:r>
            <a:r>
              <a:rPr dirty="0"/>
              <a:t>, $</a:t>
            </a:r>
            <a:r>
              <a:rPr lang="en-US" dirty="0"/>
              <a:t>7, $6</a:t>
            </a:r>
          </a:p>
          <a:p>
            <a:pPr>
              <a:spcBef>
                <a:spcPts val="10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dirty="0"/>
              <a:t>      </a:t>
            </a:r>
            <a:r>
              <a:rPr dirty="0" err="1"/>
              <a:t>bne</a:t>
            </a:r>
            <a:r>
              <a:rPr dirty="0"/>
              <a:t>  $</a:t>
            </a:r>
            <a:r>
              <a:rPr lang="en-US" dirty="0"/>
              <a:t>11</a:t>
            </a:r>
            <a:r>
              <a:rPr dirty="0"/>
              <a:t>, $</a:t>
            </a:r>
            <a:r>
              <a:rPr lang="en-US" dirty="0"/>
              <a:t>12</a:t>
            </a:r>
            <a:r>
              <a:rPr dirty="0"/>
              <a:t>, </a:t>
            </a:r>
            <a:r>
              <a:rPr dirty="0">
                <a:solidFill>
                  <a:srgbClr val="0070C0"/>
                </a:solidFill>
              </a:rPr>
              <a:t>Exit</a:t>
            </a:r>
            <a:r>
              <a:rPr dirty="0"/>
              <a:t>  </a:t>
            </a:r>
            <a:endParaRPr lang="en-US" dirty="0"/>
          </a:p>
          <a:p>
            <a:pPr>
              <a:spcBef>
                <a:spcPts val="10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/>
              <a:t>  </a:t>
            </a:r>
            <a:r>
              <a:rPr lang="en-US" dirty="0"/>
              <a:t>    </a:t>
            </a:r>
            <a:r>
              <a:rPr lang="en-US" dirty="0" err="1"/>
              <a:t>lw</a:t>
            </a:r>
            <a:r>
              <a:rPr dirty="0"/>
              <a:t> </a:t>
            </a:r>
            <a:r>
              <a:rPr lang="en-US" dirty="0"/>
              <a:t>  </a:t>
            </a:r>
            <a:r>
              <a:rPr dirty="0"/>
              <a:t>$</a:t>
            </a:r>
            <a:r>
              <a:rPr lang="en-US" dirty="0"/>
              <a:t>13</a:t>
            </a:r>
            <a:r>
              <a:rPr dirty="0"/>
              <a:t>, </a:t>
            </a:r>
            <a:r>
              <a:rPr lang="en-US" dirty="0"/>
              <a:t>0(</a:t>
            </a:r>
            <a:r>
              <a:rPr dirty="0"/>
              <a:t>$</a:t>
            </a:r>
            <a:r>
              <a:rPr lang="en-US" dirty="0"/>
              <a:t>14)</a:t>
            </a:r>
          </a:p>
          <a:p>
            <a:pPr>
              <a:spcBef>
                <a:spcPts val="10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/>
              <a:t>    </a:t>
            </a:r>
            <a:r>
              <a:rPr lang="en-US" dirty="0"/>
              <a:t>  </a:t>
            </a:r>
            <a:r>
              <a:rPr dirty="0"/>
              <a:t>j    </a:t>
            </a:r>
            <a:r>
              <a:rPr dirty="0">
                <a:solidFill>
                  <a:srgbClr val="C00000"/>
                </a:solidFill>
              </a:rPr>
              <a:t>Loop</a:t>
            </a:r>
            <a:r>
              <a:rPr lang="en-US" dirty="0"/>
              <a:t>           </a:t>
            </a:r>
          </a:p>
          <a:p>
            <a:pPr>
              <a:spcBef>
                <a:spcPts val="10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>
                <a:solidFill>
                  <a:srgbClr val="0070C0"/>
                </a:solidFill>
              </a:rPr>
              <a:t>Exit</a:t>
            </a:r>
            <a:r>
              <a:rPr dirty="0"/>
              <a:t>: </a:t>
            </a:r>
            <a:r>
              <a:rPr lang="en-US" dirty="0" err="1"/>
              <a:t>subi</a:t>
            </a:r>
            <a:r>
              <a:rPr lang="en-US" dirty="0"/>
              <a:t>  $2, $4, $0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F563D-2995-D84D-9699-7D198675383F}"/>
              </a:ext>
            </a:extLst>
          </p:cNvPr>
          <p:cNvSpPr txBox="1"/>
          <p:nvPr/>
        </p:nvSpPr>
        <p:spPr>
          <a:xfrm>
            <a:off x="4056833" y="6113663"/>
            <a:ext cx="472340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Labels are used in branch instr.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C86110-798C-124B-9282-55AC2C96AD5F}"/>
              </a:ext>
            </a:extLst>
          </p:cNvPr>
          <p:cNvCxnSpPr>
            <a:cxnSpLocks/>
          </p:cNvCxnSpPr>
          <p:nvPr/>
        </p:nvCxnSpPr>
        <p:spPr>
          <a:xfrm flipH="1">
            <a:off x="1638795" y="4720345"/>
            <a:ext cx="2559370" cy="1175831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3125A-28FC-664D-BAF1-EE1DCC3F7B71}"/>
              </a:ext>
            </a:extLst>
          </p:cNvPr>
          <p:cNvCxnSpPr>
            <a:cxnSpLocks/>
          </p:cNvCxnSpPr>
          <p:nvPr/>
        </p:nvCxnSpPr>
        <p:spPr>
          <a:xfrm flipH="1" flipV="1">
            <a:off x="1659682" y="3633911"/>
            <a:ext cx="1258798" cy="1856608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2475600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C5BD-62A0-044B-A0DF-E6985EB0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7FBA-70E7-D948-A015-BC5F2B195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C6FEB-93B1-A54B-878C-59BFC6D5B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03E94-6946-014D-A3F9-D23FA7433787}"/>
              </a:ext>
            </a:extLst>
          </p:cNvPr>
          <p:cNvSpPr txBox="1"/>
          <p:nvPr/>
        </p:nvSpPr>
        <p:spPr>
          <a:xfrm>
            <a:off x="81160" y="6436270"/>
            <a:ext cx="233813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Return Address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AEDBB5-F072-4947-8A34-202CD62B59DF}"/>
              </a:ext>
            </a:extLst>
          </p:cNvPr>
          <p:cNvSpPr/>
          <p:nvPr/>
        </p:nvSpPr>
        <p:spPr>
          <a:xfrm>
            <a:off x="0" y="6032937"/>
            <a:ext cx="1828800" cy="22071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D3980-84BD-044B-B66F-9D978C155CB8}"/>
              </a:ext>
            </a:extLst>
          </p:cNvPr>
          <p:cNvSpPr/>
          <p:nvPr/>
        </p:nvSpPr>
        <p:spPr>
          <a:xfrm>
            <a:off x="2102069" y="2900855"/>
            <a:ext cx="7041931" cy="157655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BE29C5-D64B-3F48-BF4A-C0F72F12C2AC}"/>
              </a:ext>
            </a:extLst>
          </p:cNvPr>
          <p:cNvCxnSpPr/>
          <p:nvPr/>
        </p:nvCxnSpPr>
        <p:spPr>
          <a:xfrm flipV="1">
            <a:off x="851338" y="6253654"/>
            <a:ext cx="0" cy="21242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074E9-5185-6E40-BBC7-CD5094CEED9B}"/>
              </a:ext>
            </a:extLst>
          </p:cNvPr>
          <p:cNvCxnSpPr/>
          <p:nvPr/>
        </p:nvCxnSpPr>
        <p:spPr>
          <a:xfrm flipV="1">
            <a:off x="1418897" y="3058510"/>
            <a:ext cx="683172" cy="2974427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987265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841A-0B6E-8A4A-BC9B-C2DC5C97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03332-F9D3-7C4A-BC8D-43DA14AF9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379A6-0AD7-1142-9398-F41E1BBC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289453-5EBB-934C-8780-AF45DE8D685C}"/>
              </a:ext>
            </a:extLst>
          </p:cNvPr>
          <p:cNvSpPr/>
          <p:nvPr/>
        </p:nvSpPr>
        <p:spPr>
          <a:xfrm>
            <a:off x="0" y="1492469"/>
            <a:ext cx="1334814" cy="18918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003BDE-9DB7-DB49-851B-C363091BB87D}"/>
              </a:ext>
            </a:extLst>
          </p:cNvPr>
          <p:cNvSpPr/>
          <p:nvPr/>
        </p:nvSpPr>
        <p:spPr>
          <a:xfrm>
            <a:off x="0" y="6043448"/>
            <a:ext cx="1797269" cy="210207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8682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F94EA-5DAF-B54B-BE75-94BB0C06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DB92D-A889-FE49-8518-90988A683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0E268-FACB-B44F-B3EE-CF6A6611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5048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EAE6-F460-2F48-ADD7-043B713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EFA33-ADAA-314E-9534-FA5405826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AE7D2-33AC-254E-AAF4-05AA42D95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450CDA-324B-A544-B1CB-D11A6797A13B}"/>
              </a:ext>
            </a:extLst>
          </p:cNvPr>
          <p:cNvSpPr/>
          <p:nvPr/>
        </p:nvSpPr>
        <p:spPr>
          <a:xfrm>
            <a:off x="0" y="2175641"/>
            <a:ext cx="2007476" cy="17867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F894F-53C0-4341-B8E5-A9C8B6D12D92}"/>
              </a:ext>
            </a:extLst>
          </p:cNvPr>
          <p:cNvSpPr/>
          <p:nvPr/>
        </p:nvSpPr>
        <p:spPr>
          <a:xfrm>
            <a:off x="0" y="1502979"/>
            <a:ext cx="1303283" cy="210207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957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7D87-7558-E544-8F79-3EA97860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4F79D-83C3-DA42-B34F-752224656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945D2-9A1C-2740-8DA6-20846726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0E5689-CC7D-1045-B844-48BA70549ECE}"/>
              </a:ext>
            </a:extLst>
          </p:cNvPr>
          <p:cNvSpPr/>
          <p:nvPr/>
        </p:nvSpPr>
        <p:spPr>
          <a:xfrm>
            <a:off x="3468414" y="1143000"/>
            <a:ext cx="893379" cy="265386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5ABCD-DAA6-9842-A056-7B25653017F5}"/>
              </a:ext>
            </a:extLst>
          </p:cNvPr>
          <p:cNvSpPr/>
          <p:nvPr/>
        </p:nvSpPr>
        <p:spPr>
          <a:xfrm>
            <a:off x="0" y="1481959"/>
            <a:ext cx="1295400" cy="210207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C270DF-A89B-4E47-8979-8450EAD29FCB}"/>
              </a:ext>
            </a:extLst>
          </p:cNvPr>
          <p:cNvSpPr/>
          <p:nvPr/>
        </p:nvSpPr>
        <p:spPr>
          <a:xfrm>
            <a:off x="0" y="2196662"/>
            <a:ext cx="1965434" cy="16816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E1AA9C-BB6B-EB45-9DA2-CF3A7374B2EB}"/>
              </a:ext>
            </a:extLst>
          </p:cNvPr>
          <p:cNvSpPr/>
          <p:nvPr/>
        </p:nvSpPr>
        <p:spPr>
          <a:xfrm>
            <a:off x="2102069" y="1219200"/>
            <a:ext cx="1030014" cy="18918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944BDF-8133-2744-81E4-F431D3C53177}"/>
              </a:ext>
            </a:extLst>
          </p:cNvPr>
          <p:cNvCxnSpPr>
            <a:endCxn id="8" idx="1"/>
          </p:cNvCxnSpPr>
          <p:nvPr/>
        </p:nvCxnSpPr>
        <p:spPr>
          <a:xfrm flipV="1">
            <a:off x="1295400" y="1313793"/>
            <a:ext cx="806669" cy="88286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125C3E-3570-7C41-9020-7FBB2353BB96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1295400" y="1275693"/>
            <a:ext cx="2173014" cy="311370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3863636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52" name="MIPS opcode map"/>
          <p:cNvSpPr txBox="1">
            <a:spLocks noGrp="1"/>
          </p:cNvSpPr>
          <p:nvPr>
            <p:ph type="title" idx="4294967295"/>
          </p:nvPr>
        </p:nvSpPr>
        <p:spPr>
          <a:xfrm>
            <a:off x="0" y="115887"/>
            <a:ext cx="7620000" cy="609601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MIPS opcode map</a:t>
            </a:r>
          </a:p>
        </p:txBody>
      </p:sp>
      <p:sp>
        <p:nvSpPr>
          <p:cNvPr id="353" name="Appendix A-50"/>
          <p:cNvSpPr txBox="1">
            <a:spLocks noGrp="1"/>
          </p:cNvSpPr>
          <p:nvPr>
            <p:ph type="body" idx="4294967295"/>
          </p:nvPr>
        </p:nvSpPr>
        <p:spPr>
          <a:xfrm>
            <a:off x="429386" y="1343786"/>
            <a:ext cx="7980428" cy="3713228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>
            <a:lvl1pPr>
              <a:spcBef>
                <a:spcPts val="400"/>
              </a:spcBef>
              <a:buClrTx/>
              <a:buSzPct val="100000"/>
              <a:buChar char="•"/>
              <a:defRPr sz="1800" b="1"/>
            </a:lvl1pPr>
          </a:lstStyle>
          <a:p>
            <a:r>
              <a:t>Appendix A-50</a:t>
            </a:r>
          </a:p>
        </p:txBody>
      </p:sp>
      <p:pic>
        <p:nvPicPr>
          <p:cNvPr id="354" name="App-b-10-02-P374493" descr="App-b-10-02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12" y="0"/>
            <a:ext cx="6084888" cy="69167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29789D-8DD0-DB4C-8AC6-99768159694E}"/>
              </a:ext>
            </a:extLst>
          </p:cNvPr>
          <p:cNvSpPr/>
          <p:nvPr/>
        </p:nvSpPr>
        <p:spPr>
          <a:xfrm>
            <a:off x="3205655" y="841375"/>
            <a:ext cx="756746" cy="13608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458475"/>
      </p:ext>
    </p:extLst>
  </p:cSld>
  <p:clrMapOvr>
    <a:masterClrMapping/>
  </p:clrMapOvr>
  <p:transition spd="med" advClick="0" advTm="2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19" name="Conditional Operations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Conditional Branch </a:t>
            </a:r>
            <a:r>
              <a:rPr lang="en-US" dirty="0" err="1"/>
              <a:t>beq</a:t>
            </a:r>
            <a:r>
              <a:rPr lang="en-US" dirty="0"/>
              <a:t>/</a:t>
            </a:r>
            <a:r>
              <a:rPr lang="en-US" dirty="0" err="1"/>
              <a:t>bne</a:t>
            </a:r>
            <a:endParaRPr dirty="0"/>
          </a:p>
        </p:txBody>
      </p:sp>
      <p:sp>
        <p:nvSpPr>
          <p:cNvPr id="120" name="Branch to a labeled instruction if a condition is true…"/>
          <p:cNvSpPr txBox="1">
            <a:spLocks noGrp="1"/>
          </p:cNvSpPr>
          <p:nvPr>
            <p:ph type="body" idx="4294967295"/>
          </p:nvPr>
        </p:nvSpPr>
        <p:spPr>
          <a:xfrm>
            <a:off x="678656" y="1196232"/>
            <a:ext cx="8270876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sz="2400" dirty="0" err="1">
                <a:latin typeface="Lucida Console" panose="020B0609040504020204" pitchFamily="49" charset="0"/>
              </a:rPr>
              <a:t>beq</a:t>
            </a:r>
            <a:r>
              <a:rPr sz="2400" dirty="0">
                <a:latin typeface="Lucida Console" panose="020B0609040504020204" pitchFamily="49" charset="0"/>
              </a:rPr>
              <a:t> </a:t>
            </a:r>
            <a:r>
              <a:rPr lang="en-US" sz="2400" dirty="0">
                <a:latin typeface="Lucida Console" panose="020B0609040504020204" pitchFamily="49" charset="0"/>
              </a:rPr>
              <a:t>$</a:t>
            </a:r>
            <a:r>
              <a:rPr sz="2400" dirty="0" err="1">
                <a:latin typeface="Lucida Console" panose="020B0609040504020204" pitchFamily="49" charset="0"/>
              </a:rPr>
              <a:t>rs</a:t>
            </a:r>
            <a:r>
              <a:rPr sz="2400" dirty="0">
                <a:latin typeface="Lucida Console" panose="020B0609040504020204" pitchFamily="49" charset="0"/>
              </a:rPr>
              <a:t>, </a:t>
            </a:r>
            <a:r>
              <a:rPr lang="en-US" sz="2400" dirty="0">
                <a:latin typeface="Lucida Console" panose="020B0609040504020204" pitchFamily="49" charset="0"/>
              </a:rPr>
              <a:t>$</a:t>
            </a:r>
            <a:r>
              <a:rPr sz="2400" dirty="0">
                <a:latin typeface="Lucida Console" panose="020B0609040504020204" pitchFamily="49" charset="0"/>
              </a:rPr>
              <a:t>rt, L1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# branch equal</a:t>
            </a:r>
            <a:endParaRPr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rPr lang="en-US" sz="2400" dirty="0" err="1"/>
              <a:t>rs</a:t>
            </a:r>
            <a:r>
              <a:rPr lang="en-US" sz="2400" dirty="0"/>
              <a:t> </a:t>
            </a:r>
            <a:r>
              <a:rPr lang="ko-KR" altLang="en-US" sz="2400" dirty="0"/>
              <a:t>레지스터의 </a:t>
            </a:r>
            <a:r>
              <a:rPr lang="en-US" altLang="ko-KR" sz="2400" dirty="0"/>
              <a:t>32bits </a:t>
            </a:r>
            <a:r>
              <a:rPr lang="ko-KR" altLang="en-US" sz="2400" dirty="0"/>
              <a:t>값이 </a:t>
            </a:r>
            <a:r>
              <a:rPr lang="en-US" altLang="ko-KR" sz="2400" dirty="0"/>
              <a:t>rt </a:t>
            </a:r>
            <a:r>
              <a:rPr lang="ko-KR" altLang="en-US" sz="2400" dirty="0"/>
              <a:t>레지스터의 </a:t>
            </a:r>
            <a:r>
              <a:rPr lang="en-US" altLang="ko-KR" sz="2400" dirty="0"/>
              <a:t>32bits </a:t>
            </a:r>
            <a:r>
              <a:rPr lang="ko-KR" altLang="en-US" sz="2400" dirty="0"/>
              <a:t>값과 같으면 </a:t>
            </a:r>
            <a:r>
              <a:rPr lang="en-US" altLang="ko-KR" sz="2400" dirty="0"/>
              <a:t>L1</a:t>
            </a:r>
            <a:r>
              <a:rPr lang="ko-KR" altLang="en-US" sz="2400" dirty="0"/>
              <a:t> 이 가리키는 명령어를 수행 </a:t>
            </a:r>
            <a:endParaRPr lang="en-US" altLang="ko-KR" sz="2400" dirty="0"/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buNone/>
              <a:defRPr sz="2800"/>
            </a:pPr>
            <a:r>
              <a:rPr sz="2400" dirty="0"/>
              <a:t>if (</a:t>
            </a:r>
            <a:r>
              <a:rPr lang="en-US" sz="2400" dirty="0"/>
              <a:t>R[$</a:t>
            </a:r>
            <a:r>
              <a:rPr sz="2400" dirty="0" err="1"/>
              <a:t>rs</a:t>
            </a:r>
            <a:r>
              <a:rPr lang="en-US" sz="2400" dirty="0"/>
              <a:t>]</a:t>
            </a:r>
            <a:r>
              <a:rPr sz="2400" dirty="0"/>
              <a:t> == </a:t>
            </a:r>
            <a:r>
              <a:rPr lang="en-US" sz="2400" dirty="0"/>
              <a:t>R[$</a:t>
            </a:r>
            <a:r>
              <a:rPr sz="2400" dirty="0"/>
              <a:t>rt</a:t>
            </a:r>
            <a:r>
              <a:rPr lang="en-US" sz="2400" dirty="0"/>
              <a:t>]</a:t>
            </a:r>
            <a:r>
              <a:rPr sz="2400" dirty="0"/>
              <a:t>) branch to instruction labeled L1</a:t>
            </a:r>
            <a:endParaRPr lang="en-US" sz="2400" dirty="0"/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rPr lang="ko-KR" altLang="en-US" sz="2400" dirty="0"/>
              <a:t>아니면 다음 명령어를 수행</a:t>
            </a:r>
            <a:endParaRPr lang="en-US" altLang="ko-KR" sz="2400" dirty="0"/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buNone/>
              <a:defRPr sz="2800"/>
            </a:pPr>
            <a:endParaRPr sz="2400" dirty="0"/>
          </a:p>
          <a:p>
            <a:pPr>
              <a:lnSpc>
                <a:spcPct val="130000"/>
              </a:lnSpc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sz="2400" dirty="0" err="1"/>
              <a:t>bne</a:t>
            </a:r>
            <a:r>
              <a:rPr sz="2400" dirty="0"/>
              <a:t> </a:t>
            </a:r>
            <a:r>
              <a:rPr sz="2400" dirty="0" err="1"/>
              <a:t>rs</a:t>
            </a:r>
            <a:r>
              <a:rPr sz="2400" dirty="0"/>
              <a:t>, rt, L1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# branch not equal</a:t>
            </a:r>
            <a:endParaRPr sz="24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rPr sz="2400" dirty="0"/>
              <a:t>if (</a:t>
            </a:r>
            <a:r>
              <a:rPr lang="en-US" sz="2400" dirty="0"/>
              <a:t>R</a:t>
            </a:r>
            <a:r>
              <a:rPr lang="en-US" altLang="ko-KR" sz="2400" dirty="0"/>
              <a:t>[$</a:t>
            </a:r>
            <a:r>
              <a:rPr sz="2400" dirty="0" err="1"/>
              <a:t>rs</a:t>
            </a:r>
            <a:r>
              <a:rPr lang="en-US" altLang="ko-KR" sz="2400" dirty="0"/>
              <a:t>]</a:t>
            </a:r>
            <a:r>
              <a:rPr sz="2400" dirty="0"/>
              <a:t> != </a:t>
            </a:r>
            <a:r>
              <a:rPr lang="en-US" altLang="ko-KR" sz="2400" dirty="0"/>
              <a:t>$R[$</a:t>
            </a:r>
            <a:r>
              <a:rPr sz="2400" dirty="0"/>
              <a:t>rt</a:t>
            </a:r>
            <a:r>
              <a:rPr lang="en-US" altLang="ko-KR" sz="2400" dirty="0"/>
              <a:t>]</a:t>
            </a:r>
            <a:r>
              <a:rPr sz="2400" dirty="0"/>
              <a:t>) branch to instruction labeled L1</a:t>
            </a:r>
          </a:p>
        </p:txBody>
      </p:sp>
      <p:sp>
        <p:nvSpPr>
          <p:cNvPr id="121" name="§2.7 Instructions for Making Decisions"/>
          <p:cNvSpPr txBox="1"/>
          <p:nvPr/>
        </p:nvSpPr>
        <p:spPr>
          <a:xfrm rot="5400000">
            <a:off x="6985331" y="1808007"/>
            <a:ext cx="3966677" cy="3506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ECEAAC"/>
                </a:solidFill>
              </a:defRPr>
            </a:lvl1pPr>
          </a:lstStyle>
          <a:p>
            <a:r>
              <a:t>§2.7 Instructions for Making Decisions</a:t>
            </a:r>
          </a:p>
        </p:txBody>
      </p:sp>
    </p:spTree>
    <p:extLst>
      <p:ext uri="{BB962C8B-B14F-4D97-AF65-F5344CB8AC3E}">
        <p14:creationId xmlns:p14="http://schemas.microsoft.com/office/powerpoint/2010/main" val="371232266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24" name="Compiling If Statements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Compiling If Statements</a:t>
            </a:r>
          </a:p>
        </p:txBody>
      </p:sp>
      <p:sp>
        <p:nvSpPr>
          <p:cNvPr id="125" name="C code:…"/>
          <p:cNvSpPr txBox="1">
            <a:spLocks noGrp="1"/>
          </p:cNvSpPr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dirty="0"/>
              <a:t>C code:</a:t>
            </a:r>
          </a:p>
          <a:p>
            <a:pPr>
              <a:lnSpc>
                <a:spcPct val="120000"/>
              </a:lnSpc>
              <a:spcBef>
                <a:spcPts val="16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/>
              <a:t>	if (</a:t>
            </a:r>
            <a:r>
              <a:rPr dirty="0" err="1"/>
              <a:t>i</a:t>
            </a:r>
            <a:r>
              <a:rPr dirty="0"/>
              <a:t>==j) f = </a:t>
            </a:r>
            <a:r>
              <a:rPr dirty="0" err="1"/>
              <a:t>g+h</a:t>
            </a:r>
            <a:r>
              <a:rPr dirty="0"/>
              <a:t>;</a:t>
            </a:r>
            <a:br>
              <a:rPr dirty="0"/>
            </a:br>
            <a:r>
              <a:rPr dirty="0"/>
              <a:t>else      f = g-h;</a:t>
            </a:r>
            <a:endParaRPr lang="en-US" dirty="0"/>
          </a:p>
          <a:p>
            <a:pPr>
              <a:lnSpc>
                <a:spcPct val="120000"/>
              </a:lnSpc>
              <a:spcBef>
                <a:spcPts val="16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altLang="ko-KR" dirty="0"/>
              <a:t>  f = 2*f;</a:t>
            </a:r>
            <a:endParaRPr lang="en-US" dirty="0"/>
          </a:p>
          <a:p>
            <a:pPr>
              <a:lnSpc>
                <a:spcPct val="90000"/>
              </a:lnSpc>
              <a:spcBef>
                <a:spcPts val="16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ko-KR" altLang="en-US" dirty="0"/>
              <a:t> </a:t>
            </a:r>
            <a:endParaRPr dirty="0"/>
          </a:p>
          <a:p>
            <a:pPr>
              <a:lnSpc>
                <a:spcPct val="140000"/>
              </a:lnSpc>
            </a:pPr>
            <a:r>
              <a:rPr dirty="0"/>
              <a:t>Compiled MIPS code:</a:t>
            </a:r>
            <a:endParaRPr lang="en-US" dirty="0"/>
          </a:p>
          <a:p>
            <a:pPr marL="742950" lvl="1" indent="-285750">
              <a:lnSpc>
                <a:spcPct val="14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rPr lang="ko-KR" altLang="en-US" dirty="0"/>
              <a:t>가정</a:t>
            </a:r>
            <a:r>
              <a:rPr lang="en-US" altLang="ko-KR" dirty="0"/>
              <a:t>:</a:t>
            </a:r>
            <a:r>
              <a:rPr lang="en-US" dirty="0"/>
              <a:t> f in $s0, g in $s1, h in $s2, </a:t>
            </a:r>
            <a:r>
              <a:rPr lang="en-US" dirty="0" err="1"/>
              <a:t>i</a:t>
            </a:r>
            <a:r>
              <a:rPr lang="en-US" dirty="0"/>
              <a:t> in $s3, j in $s4 </a:t>
            </a:r>
            <a:endParaRPr dirty="0"/>
          </a:p>
          <a:p>
            <a:pPr>
              <a:lnSpc>
                <a:spcPct val="110000"/>
              </a:lnSpc>
              <a:spcBef>
                <a:spcPts val="16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/>
              <a:t>	      </a:t>
            </a:r>
            <a:r>
              <a:rPr dirty="0" err="1"/>
              <a:t>bne</a:t>
            </a:r>
            <a:r>
              <a:rPr dirty="0"/>
              <a:t> $s3, $s4, Else</a:t>
            </a:r>
            <a:br>
              <a:rPr dirty="0"/>
            </a:br>
            <a:r>
              <a:rPr dirty="0"/>
              <a:t>      add $s0, $s1, $s2</a:t>
            </a:r>
            <a:br>
              <a:rPr dirty="0"/>
            </a:br>
            <a:r>
              <a:rPr dirty="0"/>
              <a:t>      j   Exit</a:t>
            </a:r>
            <a:br>
              <a:rPr dirty="0"/>
            </a:br>
            <a:r>
              <a:rPr dirty="0"/>
              <a:t>Else: sub $s0, $s1, $s2</a:t>
            </a:r>
            <a:br>
              <a:rPr dirty="0"/>
            </a:br>
            <a:r>
              <a:rPr dirty="0"/>
              <a:t>Exit:</a:t>
            </a:r>
            <a:r>
              <a:rPr lang="en-US" dirty="0"/>
              <a:t> add $s0, $s0, $s0</a:t>
            </a:r>
            <a:endParaRPr dirty="0"/>
          </a:p>
        </p:txBody>
      </p:sp>
      <p:grpSp>
        <p:nvGrpSpPr>
          <p:cNvPr id="129" name="Group"/>
          <p:cNvGrpSpPr/>
          <p:nvPr/>
        </p:nvGrpSpPr>
        <p:grpSpPr>
          <a:xfrm>
            <a:off x="1818291" y="5569888"/>
            <a:ext cx="7073937" cy="1017303"/>
            <a:chOff x="-572879" y="-137608"/>
            <a:chExt cx="7073936" cy="1017302"/>
          </a:xfrm>
        </p:grpSpPr>
        <p:sp>
          <p:nvSpPr>
            <p:cNvPr id="127" name="Line"/>
            <p:cNvSpPr/>
            <p:nvPr/>
          </p:nvSpPr>
          <p:spPr>
            <a:xfrm>
              <a:off x="-572879" y="-137608"/>
              <a:ext cx="1871590" cy="4852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Assembler calculates addresses"/>
            <p:cNvSpPr txBox="1"/>
            <p:nvPr/>
          </p:nvSpPr>
          <p:spPr>
            <a:xfrm>
              <a:off x="1470642" y="233366"/>
              <a:ext cx="5030415" cy="646328"/>
            </a:xfrm>
            <a:prstGeom prst="rect">
              <a:avLst/>
            </a:prstGeom>
            <a:solidFill>
              <a:srgbClr val="92D0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r>
                <a:rPr lang="en-US" dirty="0"/>
                <a:t>Labels : </a:t>
              </a:r>
              <a:r>
                <a:rPr dirty="0"/>
                <a:t>Assembler calculates </a:t>
              </a:r>
              <a:r>
                <a:rPr lang="en-US" dirty="0"/>
                <a:t>memory </a:t>
              </a:r>
              <a:r>
                <a:rPr dirty="0"/>
                <a:t>addresses</a:t>
              </a:r>
              <a:r>
                <a:rPr lang="ko-KR" altLang="en-US" dirty="0"/>
                <a:t> </a:t>
              </a:r>
              <a:r>
                <a:rPr lang="en-US" altLang="ko-KR" dirty="0"/>
                <a:t>of these labels</a:t>
              </a:r>
              <a:endParaRPr dirty="0"/>
            </a:p>
          </p:txBody>
        </p:sp>
      </p:grpSp>
      <p:pic>
        <p:nvPicPr>
          <p:cNvPr id="130" name="f02-09-P374493" descr="f02-09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369" y="1122463"/>
            <a:ext cx="3468688" cy="210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DD917A16-8707-3A4E-BDE3-7E5CDB2A6380}"/>
              </a:ext>
            </a:extLst>
          </p:cNvPr>
          <p:cNvSpPr/>
          <p:nvPr/>
        </p:nvSpPr>
        <p:spPr>
          <a:xfrm>
            <a:off x="1723697" y="5919791"/>
            <a:ext cx="1987943" cy="15240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82E5-DC7A-3E44-BFC3-04306F04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1C937-EA51-604F-90B8-2A50A8696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789F3-DF18-6645-B9D8-8CD1A115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802"/>
            <a:ext cx="9144000" cy="5940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F0DBD9-A2AD-F74A-A56C-558BE328A7CC}"/>
              </a:ext>
            </a:extLst>
          </p:cNvPr>
          <p:cNvSpPr/>
          <p:nvPr/>
        </p:nvSpPr>
        <p:spPr>
          <a:xfrm>
            <a:off x="0" y="5044966"/>
            <a:ext cx="2007476" cy="84082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19363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45-9CBB-EE45-AF30-AE011E03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A3200-F752-F74C-8539-361D3899C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E336E-B0CA-C546-A7DC-05B26480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802"/>
            <a:ext cx="9144000" cy="59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790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33" name="Compiling Loop Statements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Labels in assembly code</a:t>
            </a:r>
            <a:endParaRPr dirty="0"/>
          </a:p>
        </p:txBody>
      </p:sp>
      <p:sp>
        <p:nvSpPr>
          <p:cNvPr id="134" name="C code:…"/>
          <p:cNvSpPr txBox="1">
            <a:spLocks noGrp="1"/>
          </p:cNvSpPr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ko-KR" dirty="0">
                <a:latin typeface="Helvetica" pitchFamily="2" charset="0"/>
              </a:rPr>
              <a:t>MIPS </a:t>
            </a:r>
            <a:r>
              <a:rPr lang="ko-KR" altLang="en-US" dirty="0">
                <a:latin typeface="Helvetica" pitchFamily="2" charset="0"/>
              </a:rPr>
              <a:t>명령어들은</a:t>
            </a:r>
            <a:r>
              <a:rPr lang="en-US" altLang="ko-KR" dirty="0">
                <a:latin typeface="Helvetica" pitchFamily="2" charset="0"/>
              </a:rPr>
              <a:t> 32bits</a:t>
            </a:r>
            <a:r>
              <a:rPr lang="ko-KR" altLang="en-US" dirty="0">
                <a:latin typeface="Helvetica" pitchFamily="2" charset="0"/>
              </a:rPr>
              <a:t> 의 이진수로 표현되어 메모리에 저장된다</a:t>
            </a:r>
            <a:r>
              <a:rPr lang="en-US" altLang="ko-KR" dirty="0">
                <a:latin typeface="Helvetica" pitchFamily="2" charset="0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latin typeface="Helvetica" pitchFamily="2" charset="0"/>
              </a:rPr>
              <a:t>각 명령어의 메모리 주소는 </a:t>
            </a:r>
            <a:r>
              <a:rPr lang="en-US" altLang="ko-KR" dirty="0">
                <a:latin typeface="Helvetica" pitchFamily="2" charset="0"/>
              </a:rPr>
              <a:t>32bits </a:t>
            </a:r>
            <a:r>
              <a:rPr lang="ko-KR" altLang="en-US" dirty="0">
                <a:latin typeface="Helvetica" pitchFamily="2" charset="0"/>
              </a:rPr>
              <a:t>숫자로 표현된다</a:t>
            </a:r>
            <a:r>
              <a:rPr lang="en-US" altLang="ko-KR" dirty="0">
                <a:latin typeface="Helvetica" pitchFamily="2" charset="0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latin typeface="Helvetica" pitchFamily="2" charset="0"/>
              </a:rPr>
              <a:t>그러나</a:t>
            </a:r>
            <a:r>
              <a:rPr lang="en-US" altLang="ko-KR" dirty="0">
                <a:latin typeface="Helvetica" pitchFamily="2" charset="0"/>
              </a:rPr>
              <a:t> Assembly code </a:t>
            </a:r>
            <a:r>
              <a:rPr lang="ko-KR" altLang="en-US" dirty="0">
                <a:latin typeface="Helvetica" pitchFamily="2" charset="0"/>
              </a:rPr>
              <a:t>에서는 숫자로 된 명령어 주소를 알 수 없다</a:t>
            </a:r>
            <a:r>
              <a:rPr lang="en-US" altLang="ko-KR" dirty="0">
                <a:latin typeface="Helvetica" pitchFamily="2" charset="0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latin typeface="Helvetica" pitchFamily="2" charset="0"/>
              </a:rPr>
              <a:t>Assembly code </a:t>
            </a:r>
            <a:r>
              <a:rPr lang="ko-KR" altLang="en-US" dirty="0">
                <a:latin typeface="Helvetica" pitchFamily="2" charset="0"/>
              </a:rPr>
              <a:t>에서는 기호로 된 </a:t>
            </a:r>
            <a:r>
              <a:rPr lang="en-US" altLang="ko-KR" dirty="0">
                <a:latin typeface="Helvetica" pitchFamily="2" charset="0"/>
              </a:rPr>
              <a:t>Label</a:t>
            </a:r>
            <a:r>
              <a:rPr lang="ko-KR" altLang="en-US" dirty="0">
                <a:latin typeface="Helvetica" pitchFamily="2" charset="0"/>
              </a:rPr>
              <a:t> 을 명령어 앞에 써서 숫자로 된 명령어 주소 대신 사용한다</a:t>
            </a:r>
            <a:r>
              <a:rPr lang="en-US" altLang="ko-KR" dirty="0">
                <a:latin typeface="Helvetica" pitchFamily="2" charset="0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latin typeface="Helvetica" pitchFamily="2" charset="0"/>
              </a:rPr>
              <a:t>Label </a:t>
            </a:r>
            <a:r>
              <a:rPr lang="ko-KR" altLang="en-US" dirty="0">
                <a:latin typeface="Helvetica" pitchFamily="2" charset="0"/>
              </a:rPr>
              <a:t>은 알파벳과 숫자로 구성된 </a:t>
            </a:r>
            <a:r>
              <a:rPr lang="ko-KR" altLang="en-US" dirty="0" err="1">
                <a:latin typeface="Helvetica" pitchFamily="2" charset="0"/>
              </a:rPr>
              <a:t>식별자를</a:t>
            </a:r>
            <a:r>
              <a:rPr lang="ko-KR" altLang="en-US" dirty="0">
                <a:latin typeface="Helvetica" pitchFamily="2" charset="0"/>
              </a:rPr>
              <a:t> 사용한다</a:t>
            </a:r>
            <a:r>
              <a:rPr lang="en-US" altLang="ko-KR" dirty="0">
                <a:latin typeface="Helvetica" pitchFamily="2" charset="0"/>
              </a:rPr>
              <a:t>.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ko-KR" altLang="en-US" dirty="0" err="1">
                <a:latin typeface="Helvetica" pitchFamily="2" charset="0"/>
              </a:rPr>
              <a:t>첫글자는</a:t>
            </a:r>
            <a:r>
              <a:rPr lang="ko-KR" altLang="en-US" dirty="0">
                <a:latin typeface="Helvetica" pitchFamily="2" charset="0"/>
              </a:rPr>
              <a:t> 숫자가 될 수 없다</a:t>
            </a:r>
            <a:r>
              <a:rPr lang="en-US" altLang="ko-KR" dirty="0">
                <a:latin typeface="Helvetica" pitchFamily="2" charset="0"/>
              </a:rPr>
              <a:t>.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en-US" altLang="ko-KR" dirty="0">
                <a:latin typeface="Helvetica" pitchFamily="2" charset="0"/>
              </a:rPr>
              <a:t>(high-level language </a:t>
            </a:r>
            <a:r>
              <a:rPr lang="ko-KR" altLang="en-US" dirty="0">
                <a:latin typeface="Helvetica" pitchFamily="2" charset="0"/>
              </a:rPr>
              <a:t>에서 변수를 만드는 것과 비슷함</a:t>
            </a:r>
            <a:r>
              <a:rPr lang="en-US" altLang="ko-KR" dirty="0">
                <a:latin typeface="Helvetica" pitchFamily="2" charset="0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latin typeface="Helvetica" pitchFamily="2" charset="0"/>
              </a:rPr>
              <a:t>Label </a:t>
            </a:r>
            <a:r>
              <a:rPr lang="ko-KR" altLang="en-US" dirty="0">
                <a:latin typeface="Helvetica" pitchFamily="2" charset="0"/>
              </a:rPr>
              <a:t>은 </a:t>
            </a:r>
            <a:r>
              <a:rPr lang="en-US" altLang="ko-KR" dirty="0">
                <a:latin typeface="Helvetica" pitchFamily="2" charset="0"/>
              </a:rPr>
              <a:t>assembler/linker </a:t>
            </a:r>
            <a:r>
              <a:rPr lang="ko-KR" altLang="en-US" dirty="0">
                <a:latin typeface="Helvetica" pitchFamily="2" charset="0"/>
              </a:rPr>
              <a:t>가 나중에 실제 주소로 바꾸어 준다</a:t>
            </a:r>
            <a:r>
              <a:rPr lang="en-US" altLang="ko-KR" dirty="0">
                <a:latin typeface="Helvetica" pitchFamily="2" charset="0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latin typeface="Helvetica" pitchFamily="2" charset="0"/>
              </a:rPr>
              <a:t>(Label </a:t>
            </a:r>
            <a:r>
              <a:rPr lang="ko-KR" altLang="en-US" dirty="0">
                <a:latin typeface="Helvetica" pitchFamily="2" charset="0"/>
              </a:rPr>
              <a:t>이 왜 필요할까</a:t>
            </a:r>
            <a:r>
              <a:rPr lang="en-US" altLang="ko-KR" dirty="0">
                <a:latin typeface="Helvetica" pitchFamily="2" charset="0"/>
              </a:rPr>
              <a:t>?)</a:t>
            </a:r>
          </a:p>
          <a:p>
            <a:pPr marL="0" indent="0">
              <a:lnSpc>
                <a:spcPct val="90000"/>
              </a:lnSpc>
              <a:buNone/>
            </a:pPr>
            <a:endParaRPr lang="ko-KR" altLang="en-US" dirty="0">
              <a:latin typeface="+mj-lt"/>
            </a:endParaRPr>
          </a:p>
          <a:p>
            <a:pPr>
              <a:lnSpc>
                <a:spcPct val="80000"/>
              </a:lnSpc>
              <a:spcBef>
                <a:spcPts val="1600"/>
              </a:spcBef>
              <a:buSzTx/>
              <a:buFont typeface="Wingdings"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>
                <a:solidFill>
                  <a:srgbClr val="C00000"/>
                </a:solidFill>
              </a:rPr>
              <a:t>Loop</a:t>
            </a:r>
            <a:r>
              <a:rPr dirty="0"/>
              <a:t>:</a:t>
            </a:r>
            <a:r>
              <a:rPr lang="en-US" dirty="0"/>
              <a:t> add</a:t>
            </a:r>
            <a:r>
              <a:rPr dirty="0"/>
              <a:t>  $</a:t>
            </a:r>
            <a:r>
              <a:rPr lang="en-US" dirty="0"/>
              <a:t>2</a:t>
            </a:r>
            <a:r>
              <a:rPr dirty="0"/>
              <a:t>, $3, </a:t>
            </a:r>
            <a:r>
              <a:rPr lang="en-US" dirty="0"/>
              <a:t>$</a:t>
            </a:r>
            <a:r>
              <a:rPr lang="en-US" altLang="ko-KR" dirty="0"/>
              <a:t>4 </a:t>
            </a:r>
            <a:r>
              <a:rPr lang="ko-KR" altLang="en-US" dirty="0"/>
              <a:t>  </a:t>
            </a:r>
            <a:r>
              <a:rPr lang="en-US" altLang="ko-KR" dirty="0"/>
              <a:t> </a:t>
            </a: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Loop is Label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39116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C401-0B0C-FE49-9A27-8D28EBB5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AD3C4-8F75-CB43-9C8B-AD20E2605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A54FA-E94C-5A47-B7A0-D435E97B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802"/>
            <a:ext cx="9144000" cy="5940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F766E-7E29-3647-89D1-8533B1920076}"/>
              </a:ext>
            </a:extLst>
          </p:cNvPr>
          <p:cNvSpPr/>
          <p:nvPr/>
        </p:nvSpPr>
        <p:spPr>
          <a:xfrm>
            <a:off x="0" y="5044966"/>
            <a:ext cx="1313793" cy="212834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714580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4169-1281-6B45-8181-286C2DAE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BB632-467C-284D-9379-BCDA1C776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                   if ( </a:t>
            </a:r>
            <a:r>
              <a:rPr lang="en-US" sz="4400" dirty="0" err="1"/>
              <a:t>i</a:t>
            </a:r>
            <a:r>
              <a:rPr lang="en-US" sz="4400" dirty="0"/>
              <a:t>==j)</a:t>
            </a:r>
          </a:p>
        </p:txBody>
      </p:sp>
    </p:spTree>
    <p:extLst>
      <p:ext uri="{BB962C8B-B14F-4D97-AF65-F5344CB8AC3E}">
        <p14:creationId xmlns:p14="http://schemas.microsoft.com/office/powerpoint/2010/main" val="190470297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1083-3760-2D47-ABB8-ABBC9D55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DF6D8-4BB1-0F41-97F5-8DF28CA7A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F244A-26BE-5B4F-98F9-E672066B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802"/>
            <a:ext cx="9144000" cy="59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3775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280A-72E3-914C-8238-C5AC3867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E07E4-57E3-5D42-BE0A-FFB440A30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38AC0-E4EB-1F48-82E5-72756200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802"/>
            <a:ext cx="9144000" cy="59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2669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2BCF-502A-BC48-B510-6257A7B4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82852-DBBF-EA48-B491-E1D7692EE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0428B-73C6-1C40-A435-C6D89C4F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802"/>
            <a:ext cx="9144000" cy="59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1992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B684-18D0-BD49-A059-C317E4E8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670D1-05DD-DC47-800D-4BFF6D5B4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D4DFD-1F62-3A4B-8B8E-F53D02AA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802"/>
            <a:ext cx="9144000" cy="59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3000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283F-00D4-5A46-A2BE-2AD603A8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DBAE7-CC56-5D42-88AE-BB552355E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8DBAF-3A35-CC49-9C47-4723A44F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802"/>
            <a:ext cx="9144000" cy="59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254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EB492-D716-DD4F-93EC-4ECEE87B1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1455"/>
            <a:ext cx="9144000" cy="1146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E1D8C-EFA5-C248-93FF-CAFC8EF5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4561971-4104-4448-93E2-968C50A05535}"/>
              </a:ext>
            </a:extLst>
          </p:cNvPr>
          <p:cNvSpPr txBox="1">
            <a:spLocks/>
          </p:cNvSpPr>
          <p:nvPr/>
        </p:nvSpPr>
        <p:spPr>
          <a:xfrm>
            <a:off x="228600" y="1142999"/>
            <a:ext cx="8382000" cy="6427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" tIns="44450" rIns="44450" bIns="44450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FontTx/>
              <a:buNone/>
            </a:pP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0x16740003 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0001  0110  0111  0100  0000  0000  0000  0011</a:t>
            </a:r>
          </a:p>
          <a:p>
            <a:pPr marL="0" indent="0" hangingPunct="1">
              <a:buFontTx/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000101  10011  10100  0000 0000 0000  0011 </a:t>
            </a:r>
          </a:p>
          <a:p>
            <a:pPr marL="0" indent="0" hangingPunct="1">
              <a:buFontTx/>
              <a:buNone/>
            </a:pPr>
            <a:r>
              <a:rPr lang="en-US" sz="2400" b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bne</a:t>
            </a:r>
            <a:r>
              <a:rPr 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b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neq</a:t>
            </a:r>
            <a:r>
              <a:rPr 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명령어의 </a:t>
            </a:r>
            <a:r>
              <a:rPr 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BTA </a:t>
            </a:r>
            <a:r>
              <a:rPr lang="ko-KR" altLang="en-US" sz="2400" b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ko-KR" alt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계산하는 법</a:t>
            </a:r>
            <a:r>
              <a:rPr 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:</a:t>
            </a:r>
            <a:r>
              <a:rPr lang="ko-KR" alt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2400" b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hangingPunct="1">
              <a:buFontTx/>
              <a:buNone/>
            </a:pPr>
            <a:r>
              <a:rPr lang="en-US" altLang="ko-KR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ko-KR" alt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의 값 </a:t>
            </a:r>
            <a:r>
              <a:rPr lang="en-US" altLang="ko-KR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ko-KR" altLang="en-US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명령어의 </a:t>
            </a:r>
            <a:r>
              <a:rPr lang="en-US" altLang="ko-KR" sz="2400" b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immediate field (sign-extended) x 4</a:t>
            </a:r>
            <a:endParaRPr lang="en-US" sz="2400" b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hangingPunct="1"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0000 0000 0100 0000 0000 0000 0011 1000 </a:t>
            </a:r>
          </a:p>
          <a:p>
            <a:pPr marL="0" indent="0" hangingPunct="1">
              <a:buNone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????  ????  ????  ??00 0000 0000 0000 1100 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0000 0000 0100 0000 0000 0000 0100 0100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87904-9BEE-014A-810B-D4215D9A75F7}"/>
              </a:ext>
            </a:extLst>
          </p:cNvPr>
          <p:cNvSpPr/>
          <p:nvPr/>
        </p:nvSpPr>
        <p:spPr>
          <a:xfrm>
            <a:off x="1" y="1561819"/>
            <a:ext cx="1292772" cy="266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9B9CA-9D81-0A44-ACFA-9CB1875FD29C}"/>
              </a:ext>
            </a:extLst>
          </p:cNvPr>
          <p:cNvSpPr txBox="1"/>
          <p:nvPr/>
        </p:nvSpPr>
        <p:spPr>
          <a:xfrm>
            <a:off x="1962805" y="2223585"/>
            <a:ext cx="54207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BTA : Branch (Jump) Target Address = 0x00400044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B6861C-D4FC-9440-B6E5-1C1473B83BE5}"/>
              </a:ext>
            </a:extLst>
          </p:cNvPr>
          <p:cNvCxnSpPr>
            <a:cxnSpLocks/>
          </p:cNvCxnSpPr>
          <p:nvPr/>
        </p:nvCxnSpPr>
        <p:spPr>
          <a:xfrm flipH="1" flipV="1">
            <a:off x="1040526" y="1819759"/>
            <a:ext cx="945929" cy="51952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Conditional Operations">
            <a:extLst>
              <a:ext uri="{FF2B5EF4-FFF2-40B4-BE49-F238E27FC236}">
                <a16:creationId xmlns:a16="http://schemas.microsoft.com/office/drawing/2014/main" id="{29DB6488-D562-5640-A998-13AD8B957AE4}"/>
              </a:ext>
            </a:extLst>
          </p:cNvPr>
          <p:cNvSpPr txBox="1">
            <a:spLocks/>
          </p:cNvSpPr>
          <p:nvPr/>
        </p:nvSpPr>
        <p:spPr>
          <a:xfrm>
            <a:off x="684212" y="146050"/>
            <a:ext cx="8259763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 fontScale="92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Representation of </a:t>
            </a:r>
            <a:r>
              <a:rPr lang="en-US" dirty="0" err="1"/>
              <a:t>bne</a:t>
            </a:r>
            <a:r>
              <a:rPr lang="en-US" dirty="0"/>
              <a:t> : </a:t>
            </a:r>
            <a:r>
              <a:rPr lang="en-US" dirty="0">
                <a:solidFill>
                  <a:srgbClr val="FF0000"/>
                </a:solidFill>
              </a:rPr>
              <a:t>I format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EF447-4F5A-AE4E-865A-421C916A6C92}"/>
              </a:ext>
            </a:extLst>
          </p:cNvPr>
          <p:cNvCxnSpPr>
            <a:cxnSpLocks/>
          </p:cNvCxnSpPr>
          <p:nvPr/>
        </p:nvCxnSpPr>
        <p:spPr>
          <a:xfrm>
            <a:off x="4419600" y="4278727"/>
            <a:ext cx="0" cy="587563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94186-9733-244D-933C-6BC993597763}"/>
              </a:ext>
            </a:extLst>
          </p:cNvPr>
          <p:cNvSpPr/>
          <p:nvPr/>
        </p:nvSpPr>
        <p:spPr>
          <a:xfrm>
            <a:off x="3333092" y="3936785"/>
            <a:ext cx="2846992" cy="328302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ADC8ED-548C-724C-9D9E-AF50D9457DAE}"/>
              </a:ext>
            </a:extLst>
          </p:cNvPr>
          <p:cNvSpPr/>
          <p:nvPr/>
        </p:nvSpPr>
        <p:spPr>
          <a:xfrm>
            <a:off x="2823136" y="5697481"/>
            <a:ext cx="2798791" cy="402679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3634A2-2FC1-8E4C-9668-6880A2975BD4}"/>
              </a:ext>
            </a:extLst>
          </p:cNvPr>
          <p:cNvCxnSpPr>
            <a:cxnSpLocks/>
          </p:cNvCxnSpPr>
          <p:nvPr/>
        </p:nvCxnSpPr>
        <p:spPr>
          <a:xfrm flipH="1">
            <a:off x="4437582" y="5181269"/>
            <a:ext cx="1" cy="516212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D10D90-E848-D843-AB3C-5578CA45FF1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984528" y="5477578"/>
            <a:ext cx="683319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58A6566-ACC4-FD4A-8251-A6D708EE963A}"/>
              </a:ext>
            </a:extLst>
          </p:cNvPr>
          <p:cNvSpPr/>
          <p:nvPr/>
        </p:nvSpPr>
        <p:spPr>
          <a:xfrm>
            <a:off x="451945" y="5313427"/>
            <a:ext cx="5532583" cy="328302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238922-A7FD-B64A-9C38-A8A9DD38166D}"/>
              </a:ext>
            </a:extLst>
          </p:cNvPr>
          <p:cNvSpPr/>
          <p:nvPr/>
        </p:nvSpPr>
        <p:spPr>
          <a:xfrm>
            <a:off x="5621927" y="5704738"/>
            <a:ext cx="362608" cy="37468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A10E36-0F6E-5A46-9280-F2D1644B9E0C}"/>
              </a:ext>
            </a:extLst>
          </p:cNvPr>
          <p:cNvSpPr txBox="1"/>
          <p:nvPr/>
        </p:nvSpPr>
        <p:spPr>
          <a:xfrm>
            <a:off x="6331860" y="5765285"/>
            <a:ext cx="3359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FF0000"/>
                </a:solidFill>
              </a:rPr>
              <a:t>x4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C6836D-C4F9-2F42-B06F-98CD684AC5F1}"/>
              </a:ext>
            </a:extLst>
          </p:cNvPr>
          <p:cNvCxnSpPr>
            <a:cxnSpLocks/>
          </p:cNvCxnSpPr>
          <p:nvPr/>
        </p:nvCxnSpPr>
        <p:spPr>
          <a:xfrm flipH="1">
            <a:off x="5971975" y="5936732"/>
            <a:ext cx="323722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3A3DC-4B86-E843-BD13-7FB9F7A96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207" y="891455"/>
            <a:ext cx="2665005" cy="12069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39C6DC-569E-EA49-B291-406CD189636E}"/>
              </a:ext>
            </a:extLst>
          </p:cNvPr>
          <p:cNvSpPr/>
          <p:nvPr/>
        </p:nvSpPr>
        <p:spPr>
          <a:xfrm>
            <a:off x="1376855" y="908050"/>
            <a:ext cx="7689357" cy="234950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7CE43A-D550-274B-B32D-1665C198F487}"/>
              </a:ext>
            </a:extLst>
          </p:cNvPr>
          <p:cNvCxnSpPr>
            <a:cxnSpLocks/>
          </p:cNvCxnSpPr>
          <p:nvPr/>
        </p:nvCxnSpPr>
        <p:spPr>
          <a:xfrm flipH="1">
            <a:off x="1040526" y="1143000"/>
            <a:ext cx="6095998" cy="2819400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0CE927-9E63-1848-89FB-B37DC72A6E9A}"/>
              </a:ext>
            </a:extLst>
          </p:cNvPr>
          <p:cNvCxnSpPr/>
          <p:nvPr/>
        </p:nvCxnSpPr>
        <p:spPr>
          <a:xfrm flipH="1">
            <a:off x="1962805" y="1143000"/>
            <a:ext cx="5720257" cy="2829910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97233A-89A3-C148-9EE6-25B0CF424F2B}"/>
              </a:ext>
            </a:extLst>
          </p:cNvPr>
          <p:cNvCxnSpPr/>
          <p:nvPr/>
        </p:nvCxnSpPr>
        <p:spPr>
          <a:xfrm flipH="1">
            <a:off x="2984938" y="1143000"/>
            <a:ext cx="5213131" cy="2819400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0CA9715-3CA7-7841-A944-DCE1AC8AD625}"/>
              </a:ext>
            </a:extLst>
          </p:cNvPr>
          <p:cNvSpPr txBox="1"/>
          <p:nvPr/>
        </p:nvSpPr>
        <p:spPr>
          <a:xfrm>
            <a:off x="6748531" y="5253336"/>
            <a:ext cx="2209385" cy="646329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bne</a:t>
            </a:r>
            <a:r>
              <a: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수행 시 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 </a:t>
            </a:r>
            <a:r>
              <a: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값 </a:t>
            </a:r>
            <a:endParaRPr lang="en-US" altLang="ko-KR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0x00400038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0DB4BC-4B01-BD4E-A6E5-C5FC7F2132DA}"/>
              </a:ext>
            </a:extLst>
          </p:cNvPr>
          <p:cNvCxnSpPr/>
          <p:nvPr/>
        </p:nvCxnSpPr>
        <p:spPr>
          <a:xfrm flipV="1">
            <a:off x="5945595" y="2592915"/>
            <a:ext cx="802936" cy="3770121"/>
          </a:xfrm>
          <a:prstGeom prst="straightConnector1">
            <a:avLst/>
          </a:prstGeom>
          <a:noFill/>
          <a:ln w="25400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EB1101-4764-D049-BA7C-DDB124E3F44B}"/>
              </a:ext>
            </a:extLst>
          </p:cNvPr>
          <p:cNvCxnSpPr/>
          <p:nvPr/>
        </p:nvCxnSpPr>
        <p:spPr>
          <a:xfrm flipV="1">
            <a:off x="218542" y="6139514"/>
            <a:ext cx="5951484" cy="20741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non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014093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52" name="MIPS opcode map"/>
          <p:cNvSpPr txBox="1">
            <a:spLocks noGrp="1"/>
          </p:cNvSpPr>
          <p:nvPr>
            <p:ph type="title" idx="4294967295"/>
          </p:nvPr>
        </p:nvSpPr>
        <p:spPr>
          <a:xfrm>
            <a:off x="0" y="115887"/>
            <a:ext cx="7620000" cy="609601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MIPS opcode map</a:t>
            </a:r>
          </a:p>
        </p:txBody>
      </p:sp>
      <p:sp>
        <p:nvSpPr>
          <p:cNvPr id="353" name="Appendix A-50"/>
          <p:cNvSpPr txBox="1">
            <a:spLocks noGrp="1"/>
          </p:cNvSpPr>
          <p:nvPr>
            <p:ph type="body" idx="4294967295"/>
          </p:nvPr>
        </p:nvSpPr>
        <p:spPr>
          <a:xfrm>
            <a:off x="429386" y="1343786"/>
            <a:ext cx="7980428" cy="3713228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>
            <a:lvl1pPr>
              <a:spcBef>
                <a:spcPts val="400"/>
              </a:spcBef>
              <a:buClrTx/>
              <a:buSzPct val="100000"/>
              <a:buChar char="•"/>
              <a:defRPr sz="1800" b="1"/>
            </a:lvl1pPr>
          </a:lstStyle>
          <a:p>
            <a:r>
              <a:t>Appendix A-50</a:t>
            </a:r>
          </a:p>
        </p:txBody>
      </p:sp>
      <p:pic>
        <p:nvPicPr>
          <p:cNvPr id="354" name="App-b-10-02-P374493" descr="App-b-10-02-P374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12" y="0"/>
            <a:ext cx="6084888" cy="69167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29789D-8DD0-DB4C-8AC6-99768159694E}"/>
              </a:ext>
            </a:extLst>
          </p:cNvPr>
          <p:cNvSpPr/>
          <p:nvPr/>
        </p:nvSpPr>
        <p:spPr>
          <a:xfrm>
            <a:off x="3163614" y="966952"/>
            <a:ext cx="788277" cy="24808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1830328"/>
      </p:ext>
    </p:extLst>
  </p:cSld>
  <p:clrMapOvr>
    <a:masterClrMapping/>
  </p:clrMapOvr>
  <p:transition spd="med" advClick="0" advTm="2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60789-24BF-9343-B9DC-466D7486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1" y="1584666"/>
            <a:ext cx="8117197" cy="5273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25142-FEEF-3E4D-B239-A1D3A874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BTA calculation?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E4A73-00A3-A44A-BB07-9FF825605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598" y="993099"/>
            <a:ext cx="8720529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BTA </a:t>
            </a:r>
            <a:r>
              <a:rPr lang="ko-KR" altLang="en-US" dirty="0"/>
              <a:t>는 </a:t>
            </a:r>
            <a:r>
              <a:rPr lang="en-US" altLang="ko-KR" dirty="0"/>
              <a:t>branch instruction </a:t>
            </a:r>
            <a:r>
              <a:rPr lang="ko-KR" altLang="en-US" dirty="0"/>
              <a:t>에 </a:t>
            </a:r>
            <a:r>
              <a:rPr lang="en-US" altLang="ko-KR" dirty="0"/>
              <a:t>local </a:t>
            </a:r>
            <a:r>
              <a:rPr lang="ko-KR" altLang="en-US" dirty="0"/>
              <a:t>하기 때문</a:t>
            </a:r>
            <a:endParaRPr lang="en-US" dirty="0"/>
          </a:p>
        </p:txBody>
      </p:sp>
      <p:sp>
        <p:nvSpPr>
          <p:cNvPr id="5" name="Curved Right Arrow 4">
            <a:extLst>
              <a:ext uri="{FF2B5EF4-FFF2-40B4-BE49-F238E27FC236}">
                <a16:creationId xmlns:a16="http://schemas.microsoft.com/office/drawing/2014/main" id="{627CE2DD-CBAA-6344-B074-B0A2B0AC5E33}"/>
              </a:ext>
            </a:extLst>
          </p:cNvPr>
          <p:cNvSpPr/>
          <p:nvPr/>
        </p:nvSpPr>
        <p:spPr>
          <a:xfrm>
            <a:off x="1708879" y="4267200"/>
            <a:ext cx="494675" cy="604603"/>
          </a:xfrm>
          <a:prstGeom prst="curvedRightArrow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C565551F-914A-1240-8B99-CB607B39666D}"/>
              </a:ext>
            </a:extLst>
          </p:cNvPr>
          <p:cNvSpPr/>
          <p:nvPr/>
        </p:nvSpPr>
        <p:spPr>
          <a:xfrm>
            <a:off x="1514006" y="4542019"/>
            <a:ext cx="689547" cy="429373"/>
          </a:xfrm>
          <a:prstGeom prst="curvedRightArrow">
            <a:avLst/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042213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19" name="Conditional Operations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Unconditional Branch </a:t>
            </a:r>
            <a:r>
              <a:rPr lang="en-US" dirty="0" err="1"/>
              <a:t>jr</a:t>
            </a:r>
            <a:r>
              <a:rPr lang="en-US" dirty="0"/>
              <a:t>/j/</a:t>
            </a:r>
            <a:r>
              <a:rPr lang="en-US" dirty="0" err="1"/>
              <a:t>jal</a:t>
            </a:r>
            <a:endParaRPr dirty="0"/>
          </a:p>
        </p:txBody>
      </p:sp>
      <p:sp>
        <p:nvSpPr>
          <p:cNvPr id="120" name="Branch to a labeled instruction if a condition is true…"/>
          <p:cNvSpPr txBox="1">
            <a:spLocks noGrp="1"/>
          </p:cNvSpPr>
          <p:nvPr>
            <p:ph type="body" idx="4294967295"/>
          </p:nvPr>
        </p:nvSpPr>
        <p:spPr>
          <a:xfrm>
            <a:off x="472966" y="1196232"/>
            <a:ext cx="8476566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sz="2400" dirty="0" err="1"/>
              <a:t>j</a:t>
            </a:r>
            <a:r>
              <a:rPr lang="en-US" sz="2400" dirty="0" err="1"/>
              <a:t>r</a:t>
            </a:r>
            <a:r>
              <a:rPr lang="en-US" sz="2400" dirty="0"/>
              <a:t> $31</a:t>
            </a:r>
            <a:r>
              <a:rPr sz="2400" dirty="0"/>
              <a:t> </a:t>
            </a:r>
            <a:r>
              <a:rPr lang="en-US" sz="2400" dirty="0"/>
              <a:t>     </a:t>
            </a:r>
            <a:r>
              <a:rPr lang="en-US" sz="2400" dirty="0">
                <a:solidFill>
                  <a:srgbClr val="FF0000"/>
                </a:solidFill>
              </a:rPr>
              <a:t># jump register</a:t>
            </a:r>
            <a:endParaRPr sz="24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rPr sz="2400" dirty="0"/>
              <a:t>unconditional jump to instruction </a:t>
            </a:r>
            <a:r>
              <a:rPr lang="en-US" sz="2400" dirty="0"/>
              <a:t>stored in R[$31]</a:t>
            </a:r>
          </a:p>
          <a:p>
            <a:pPr marL="457200" lvl="1" indent="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buNone/>
              <a:defRPr sz="2800"/>
            </a:pPr>
            <a:endParaRPr lang="en-US" sz="2400" dirty="0"/>
          </a:p>
          <a:p>
            <a:pPr>
              <a:lnSpc>
                <a:spcPct val="130000"/>
              </a:lnSpc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sz="2400" dirty="0"/>
              <a:t>j L1        </a:t>
            </a:r>
            <a:r>
              <a:rPr lang="en-US" sz="2400" dirty="0">
                <a:solidFill>
                  <a:srgbClr val="FF0000"/>
                </a:solidFill>
              </a:rPr>
              <a:t># jump</a:t>
            </a: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rPr lang="en-US" sz="2400" dirty="0"/>
              <a:t>unconditional jump to instruction labeled L1</a:t>
            </a: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endParaRPr lang="en-US" dirty="0"/>
          </a:p>
          <a:p>
            <a:pPr>
              <a:lnSpc>
                <a:spcPct val="130000"/>
              </a:lnSpc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sz="2400" dirty="0" err="1"/>
              <a:t>jal</a:t>
            </a:r>
            <a:r>
              <a:rPr lang="en-US" sz="2400" dirty="0"/>
              <a:t> L1     </a:t>
            </a:r>
            <a:r>
              <a:rPr lang="en-US" sz="2400" dirty="0">
                <a:solidFill>
                  <a:srgbClr val="FF0000"/>
                </a:solidFill>
              </a:rPr>
              <a:t># jump and link</a:t>
            </a: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rPr lang="en-US" sz="2400" dirty="0"/>
              <a:t>unconditional jump to instruction labeled L1</a:t>
            </a: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rPr lang="en-US" sz="2400" dirty="0">
                <a:solidFill>
                  <a:srgbClr val="FF0000"/>
                </a:solidFill>
              </a:rPr>
              <a:t>and store the next address in $31 ($ra : return address)</a:t>
            </a: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endParaRPr dirty="0"/>
          </a:p>
        </p:txBody>
      </p:sp>
      <p:sp>
        <p:nvSpPr>
          <p:cNvPr id="121" name="§2.7 Instructions for Making Decisions"/>
          <p:cNvSpPr txBox="1"/>
          <p:nvPr/>
        </p:nvSpPr>
        <p:spPr>
          <a:xfrm rot="5400000">
            <a:off x="6985331" y="1808007"/>
            <a:ext cx="3966677" cy="3506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ECEAAC"/>
                </a:solidFill>
              </a:defRPr>
            </a:lvl1pPr>
          </a:lstStyle>
          <a:p>
            <a:r>
              <a:t>§2.7 Instructions for Making Decisions</a:t>
            </a:r>
          </a:p>
        </p:txBody>
      </p:sp>
    </p:spTree>
    <p:extLst>
      <p:ext uri="{BB962C8B-B14F-4D97-AF65-F5344CB8AC3E}">
        <p14:creationId xmlns:p14="http://schemas.microsoft.com/office/powerpoint/2010/main" val="414640659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06" name="Branching Far Away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Branching Far Away</a:t>
            </a:r>
          </a:p>
        </p:txBody>
      </p:sp>
      <p:sp>
        <p:nvSpPr>
          <p:cNvPr id="207" name="If branch target is too far to encode with 16-bit offset, assembler rewrites the code…"/>
          <p:cNvSpPr txBox="1">
            <a:spLocks noGrp="1"/>
          </p:cNvSpPr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tabLst>
                <a:tab pos="1612900" algn="l"/>
              </a:tabLst>
            </a:pPr>
            <a:r>
              <a:rPr dirty="0"/>
              <a:t>If branch target is too far to encode with 16-bit offset, assembler rewrites the code</a:t>
            </a:r>
          </a:p>
          <a:p>
            <a:pPr>
              <a:tabLst>
                <a:tab pos="1612900" algn="l"/>
              </a:tabLst>
            </a:pPr>
            <a:r>
              <a:rPr dirty="0"/>
              <a:t>Example</a:t>
            </a:r>
            <a:endParaRPr lang="en-US" dirty="0"/>
          </a:p>
          <a:p>
            <a:pPr marL="0" indent="0">
              <a:buNone/>
              <a:tabLst>
                <a:tab pos="1612900" algn="l"/>
              </a:tabLst>
            </a:pPr>
            <a:r>
              <a:rPr lang="en-US" dirty="0"/>
              <a:t>       </a:t>
            </a:r>
            <a:r>
              <a:rPr sz="2400" dirty="0" err="1">
                <a:latin typeface="Lucida Console" panose="020B0609040504020204" pitchFamily="49" charset="0"/>
              </a:rPr>
              <a:t>beq</a:t>
            </a:r>
            <a:r>
              <a:rPr sz="2400" dirty="0">
                <a:latin typeface="Lucida Console" panose="020B0609040504020204" pitchFamily="49" charset="0"/>
              </a:rPr>
              <a:t> $s0,$s1, L1</a:t>
            </a:r>
            <a:endParaRPr lang="en-US" sz="2400" dirty="0">
              <a:latin typeface="Lucida Console" panose="020B0609040504020204" pitchFamily="49" charset="0"/>
            </a:endParaRPr>
          </a:p>
          <a:p>
            <a:pPr marL="0" indent="0">
              <a:buNone/>
              <a:tabLst>
                <a:tab pos="1612900" algn="l"/>
              </a:tabLst>
            </a:pPr>
            <a:r>
              <a:rPr lang="en-US" sz="2400" dirty="0">
                <a:latin typeface="Lucida Console" panose="020B0609040504020204" pitchFamily="49" charset="0"/>
              </a:rPr>
              <a:t>    add  …</a:t>
            </a:r>
          </a:p>
          <a:p>
            <a:pPr marL="0" indent="0">
              <a:buNone/>
              <a:tabLst>
                <a:tab pos="1612900" algn="l"/>
              </a:tabLst>
            </a:pPr>
            <a:r>
              <a:rPr lang="en-US" sz="2400" dirty="0">
                <a:latin typeface="Lucida Console" panose="020B0609040504020204" pitchFamily="49" charset="0"/>
              </a:rPr>
              <a:t>       …</a:t>
            </a:r>
          </a:p>
          <a:p>
            <a:pPr marL="0" indent="0">
              <a:buNone/>
              <a:tabLst>
                <a:tab pos="1612900" algn="l"/>
              </a:tabLst>
            </a:pPr>
            <a:r>
              <a:rPr lang="en-US" sz="2400" dirty="0">
                <a:latin typeface="Lucida Console" panose="020B0609040504020204" pitchFamily="49" charset="0"/>
              </a:rPr>
              <a:t>L1: sub … # far away</a:t>
            </a:r>
            <a:endParaRPr sz="2400" dirty="0">
              <a:latin typeface="Lucida Console" panose="020B0609040504020204" pitchFamily="49" charset="0"/>
            </a:endParaRPr>
          </a:p>
        </p:txBody>
      </p:sp>
      <p:sp>
        <p:nvSpPr>
          <p:cNvPr id="5" name="If branch target is too far to encode with 16-bit offset, assembler rewrites the code…"/>
          <p:cNvSpPr txBox="1">
            <a:spLocks/>
          </p:cNvSpPr>
          <p:nvPr/>
        </p:nvSpPr>
        <p:spPr>
          <a:xfrm>
            <a:off x="4814093" y="2820820"/>
            <a:ext cx="5226518" cy="433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60000"/>
              <a:buFontTx/>
              <a:buChar char="■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5000"/>
              <a:buFontTx/>
              <a:buChar char="■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Tx/>
              <a:buChar char="■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5000"/>
              <a:buFontTx/>
              <a:buChar char="■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352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Tx/>
              <a:buChar char="■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1" indent="171450" hangingPunct="1">
              <a:spcBef>
                <a:spcPts val="0"/>
              </a:spcBef>
              <a:buSzTx/>
              <a:buFont typeface="Wingdings"/>
              <a:buNone/>
              <a:tabLst>
                <a:tab pos="1612900" algn="l"/>
              </a:tabLst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sz="2400" dirty="0">
                <a:solidFill>
                  <a:srgbClr val="0070C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   </a:t>
            </a:r>
            <a:r>
              <a:rPr lang="en-US" sz="2400" dirty="0" err="1">
                <a:solidFill>
                  <a:srgbClr val="0070C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bne</a:t>
            </a:r>
            <a:r>
              <a:rPr lang="en-US" sz="2400" dirty="0">
                <a:solidFill>
                  <a:srgbClr val="0070C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 $s0,$s1, L2</a:t>
            </a:r>
            <a:br>
              <a:rPr lang="en-US" sz="2400" dirty="0">
                <a:solidFill>
                  <a:srgbClr val="0070C0"/>
                </a:solidFill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 lang="en-US" sz="2400" dirty="0">
                <a:solidFill>
                  <a:srgbClr val="0070C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    j L1</a:t>
            </a:r>
          </a:p>
          <a:p>
            <a:pPr marL="285750" lvl="1" indent="171450" hangingPunct="1">
              <a:spcBef>
                <a:spcPts val="0"/>
              </a:spcBef>
              <a:buSzTx/>
              <a:buFont typeface="Wingdings"/>
              <a:buNone/>
              <a:tabLst>
                <a:tab pos="1612900" algn="l"/>
              </a:tabLst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sz="2400" dirty="0">
                <a:solidFill>
                  <a:srgbClr val="0070C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L2: add …</a:t>
            </a:r>
          </a:p>
          <a:p>
            <a:pPr marL="285750" lvl="1" indent="171450" hangingPunct="1">
              <a:spcBef>
                <a:spcPts val="0"/>
              </a:spcBef>
              <a:buSzTx/>
              <a:buFont typeface="Wingdings"/>
              <a:buNone/>
              <a:tabLst>
                <a:tab pos="1612900" algn="l"/>
              </a:tabLst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sz="2400" dirty="0">
                <a:solidFill>
                  <a:srgbClr val="0070C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      …</a:t>
            </a:r>
          </a:p>
          <a:p>
            <a:pPr marL="285750" lvl="1" indent="171450" hangingPunct="1">
              <a:spcBef>
                <a:spcPts val="0"/>
              </a:spcBef>
              <a:buSzTx/>
              <a:buFont typeface="Wingdings"/>
              <a:buNone/>
              <a:tabLst>
                <a:tab pos="1612900" algn="l"/>
              </a:tabLst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sz="2400" dirty="0">
                <a:solidFill>
                  <a:srgbClr val="0070C0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L1: sub …  # far away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65949" y="3219748"/>
            <a:ext cx="49628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=</a:t>
            </a:r>
            <a:endParaRPr kumimoji="0" lang="ko-KR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8438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1D8C-EFA5-C248-93FF-CAFC8EF5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4561971-4104-4448-93E2-968C50A05535}"/>
              </a:ext>
            </a:extLst>
          </p:cNvPr>
          <p:cNvSpPr txBox="1">
            <a:spLocks/>
          </p:cNvSpPr>
          <p:nvPr/>
        </p:nvSpPr>
        <p:spPr>
          <a:xfrm>
            <a:off x="228600" y="1143000"/>
            <a:ext cx="8382000" cy="4942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" tIns="44450" rIns="44450" bIns="44450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.text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.</a:t>
            </a:r>
            <a:r>
              <a:rPr lang="en-US" sz="2400" dirty="0" err="1">
                <a:latin typeface="Courier" pitchFamily="2" charset="0"/>
              </a:rPr>
              <a:t>globl</a:t>
            </a:r>
            <a:r>
              <a:rPr lang="en-US" sz="2400" dirty="0">
                <a:latin typeface="Courier" pitchFamily="2" charset="0"/>
              </a:rPr>
              <a:t> main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main: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dirty="0" err="1">
                <a:latin typeface="Courier" pitchFamily="2" charset="0"/>
              </a:rPr>
              <a:t>nop</a:t>
            </a: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la   $t1, main</a:t>
            </a:r>
          </a:p>
          <a:p>
            <a:pPr marL="0" indent="0" hangingPunct="1">
              <a:buFontTx/>
              <a:buNone/>
            </a:pP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dirty="0" err="1">
                <a:latin typeface="Courier" pitchFamily="2" charset="0"/>
              </a:rPr>
              <a:t>jr</a:t>
            </a:r>
            <a:r>
              <a:rPr lang="en-US" sz="2400" dirty="0">
                <a:latin typeface="Courier" pitchFamily="2" charset="0"/>
              </a:rPr>
              <a:t>   $t1</a:t>
            </a:r>
          </a:p>
          <a:p>
            <a:pPr marL="0" indent="0" hangingPunct="1">
              <a:buFontTx/>
              <a:buNone/>
            </a:pPr>
            <a:endParaRPr lang="en-US" sz="2400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  <a:p>
            <a:pPr marL="0" indent="0" hangingPunct="1">
              <a:buFontTx/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87904-9BEE-014A-810B-D4215D9A75F7}"/>
              </a:ext>
            </a:extLst>
          </p:cNvPr>
          <p:cNvSpPr/>
          <p:nvPr/>
        </p:nvSpPr>
        <p:spPr>
          <a:xfrm>
            <a:off x="228600" y="2156089"/>
            <a:ext cx="1442545" cy="735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9B9CA-9D81-0A44-ACFA-9CB1875FD29C}"/>
              </a:ext>
            </a:extLst>
          </p:cNvPr>
          <p:cNvSpPr txBox="1"/>
          <p:nvPr/>
        </p:nvSpPr>
        <p:spPr>
          <a:xfrm>
            <a:off x="2173014" y="2339286"/>
            <a:ext cx="38882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BTA : Branch (Jump) Target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B6861C-D4FC-9440-B6E5-1C1473B83BE5}"/>
              </a:ext>
            </a:extLst>
          </p:cNvPr>
          <p:cNvCxnSpPr/>
          <p:nvPr/>
        </p:nvCxnSpPr>
        <p:spPr>
          <a:xfrm flipH="1">
            <a:off x="1671145" y="2523951"/>
            <a:ext cx="409903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Conditional Operations">
            <a:extLst>
              <a:ext uri="{FF2B5EF4-FFF2-40B4-BE49-F238E27FC236}">
                <a16:creationId xmlns:a16="http://schemas.microsoft.com/office/drawing/2014/main" id="{29DB6488-D562-5640-A998-13AD8B957AE4}"/>
              </a:ext>
            </a:extLst>
          </p:cNvPr>
          <p:cNvSpPr txBox="1">
            <a:spLocks/>
          </p:cNvSpPr>
          <p:nvPr/>
        </p:nvSpPr>
        <p:spPr>
          <a:xfrm>
            <a:off x="684212" y="146050"/>
            <a:ext cx="8259763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ln>
                  <a:noFill/>
                </a:ln>
                <a:solidFill>
                  <a:srgbClr val="0039A6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 err="1"/>
              <a:t>jr</a:t>
            </a:r>
            <a:r>
              <a:rPr lang="en-US" dirty="0"/>
              <a:t>  instruction</a:t>
            </a:r>
          </a:p>
        </p:txBody>
      </p:sp>
    </p:spTree>
    <p:extLst>
      <p:ext uri="{BB962C8B-B14F-4D97-AF65-F5344CB8AC3E}">
        <p14:creationId xmlns:p14="http://schemas.microsoft.com/office/powerpoint/2010/main" val="26769470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C1A2F-8633-5647-8B74-D86DBCA96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7F57E-8E26-064F-9508-D88E25EBE58C}"/>
              </a:ext>
            </a:extLst>
          </p:cNvPr>
          <p:cNvSpPr txBox="1"/>
          <p:nvPr/>
        </p:nvSpPr>
        <p:spPr>
          <a:xfrm>
            <a:off x="4729656" y="2469930"/>
            <a:ext cx="189891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main = 0x00400024</a:t>
            </a:r>
          </a:p>
        </p:txBody>
      </p:sp>
    </p:spTree>
    <p:extLst>
      <p:ext uri="{BB962C8B-B14F-4D97-AF65-F5344CB8AC3E}">
        <p14:creationId xmlns:p14="http://schemas.microsoft.com/office/powerpoint/2010/main" val="5575272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852408-D67F-D842-899A-81B22B4D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B573B8-8772-2B4C-B4E3-2600827F2E72}"/>
              </a:ext>
            </a:extLst>
          </p:cNvPr>
          <p:cNvSpPr/>
          <p:nvPr/>
        </p:nvSpPr>
        <p:spPr>
          <a:xfrm>
            <a:off x="0" y="2503683"/>
            <a:ext cx="1797269" cy="23951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6DD9B-B435-354D-85DC-41DFD73D656B}"/>
              </a:ext>
            </a:extLst>
          </p:cNvPr>
          <p:cNvSpPr txBox="1"/>
          <p:nvPr/>
        </p:nvSpPr>
        <p:spPr>
          <a:xfrm>
            <a:off x="0" y="2070538"/>
            <a:ext cx="202074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assembler temporary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7794AE-97F2-0B44-85CA-D430291C3C5D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61848" y="2314497"/>
            <a:ext cx="36787" cy="18918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307379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503736-A8DF-5141-B43C-A1BCF8AE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B277C4-1E34-C74E-A103-5710DEB7DAA9}"/>
              </a:ext>
            </a:extLst>
          </p:cNvPr>
          <p:cNvSpPr/>
          <p:nvPr/>
        </p:nvSpPr>
        <p:spPr>
          <a:xfrm>
            <a:off x="0" y="3867806"/>
            <a:ext cx="1828800" cy="26276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57248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0E817-D031-7844-B0A3-E9C7912C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919"/>
            <a:ext cx="9144000" cy="60741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449320-5763-FB4B-8468-B32740C781BF}"/>
              </a:ext>
            </a:extLst>
          </p:cNvPr>
          <p:cNvSpPr/>
          <p:nvPr/>
        </p:nvSpPr>
        <p:spPr>
          <a:xfrm>
            <a:off x="0" y="851339"/>
            <a:ext cx="1860331" cy="18918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77A63-0632-8A4F-BB3C-B2424E415031}"/>
              </a:ext>
            </a:extLst>
          </p:cNvPr>
          <p:cNvSpPr txBox="1"/>
          <p:nvPr/>
        </p:nvSpPr>
        <p:spPr>
          <a:xfrm>
            <a:off x="1734207" y="53367"/>
            <a:ext cx="166648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Program Counter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49D856-C658-3748-8107-8650279E11B7}"/>
              </a:ext>
            </a:extLst>
          </p:cNvPr>
          <p:cNvCxnSpPr>
            <a:cxnSpLocks/>
          </p:cNvCxnSpPr>
          <p:nvPr/>
        </p:nvCxnSpPr>
        <p:spPr>
          <a:xfrm flipH="1">
            <a:off x="578069" y="344624"/>
            <a:ext cx="1555532" cy="50671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78D668B-914B-824E-A8D5-817C9DBB1200}"/>
              </a:ext>
            </a:extLst>
          </p:cNvPr>
          <p:cNvSpPr/>
          <p:nvPr/>
        </p:nvSpPr>
        <p:spPr>
          <a:xfrm>
            <a:off x="3237186" y="3058510"/>
            <a:ext cx="1639614" cy="15765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4382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cod4e">
  <a:themeElements>
    <a:clrScheme name="1_cod4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AD3"/>
      </a:accent1>
      <a:accent2>
        <a:srgbClr val="C0C0C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cod4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cod4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FF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B050"/>
          </a:solidFill>
          <a:prstDash val="solid"/>
          <a:round/>
          <a:tailEnd type="arrow"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cod4e">
  <a:themeElements>
    <a:clrScheme name="1_cod4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AD3"/>
      </a:accent1>
      <a:accent2>
        <a:srgbClr val="C0C0C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cod4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cod4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1006</Words>
  <Application>Microsoft Macintosh PowerPoint</Application>
  <PresentationFormat>On-screen Show (4:3)</PresentationFormat>
  <Paragraphs>224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Arial Black</vt:lpstr>
      <vt:lpstr>Corbel</vt:lpstr>
      <vt:lpstr>Courier</vt:lpstr>
      <vt:lpstr>Helvetica</vt:lpstr>
      <vt:lpstr>Lucida Console</vt:lpstr>
      <vt:lpstr>Times New Roman</vt:lpstr>
      <vt:lpstr>Wingdings</vt:lpstr>
      <vt:lpstr>1_cod4e</vt:lpstr>
      <vt:lpstr>3) MIPS 분기 명령어 (section 2.7)</vt:lpstr>
      <vt:lpstr>Control flow of a program</vt:lpstr>
      <vt:lpstr>Labels in assembly code</vt:lpstr>
      <vt:lpstr>Unconditional Branch jr/j/jal</vt:lpstr>
      <vt:lpstr> </vt:lpstr>
      <vt:lpstr>PowerPoint Presentation</vt:lpstr>
      <vt:lpstr>PowerPoint Presentation</vt:lpstr>
      <vt:lpstr>PowerPoint Presentation</vt:lpstr>
      <vt:lpstr>PowerPoint Presentation</vt:lpstr>
      <vt:lpstr> </vt:lpstr>
      <vt:lpstr>MIPS opcode map</vt:lpstr>
      <vt:lpstr> </vt:lpstr>
      <vt:lpstr>PowerPoint Presentation</vt:lpstr>
      <vt:lpstr>PowerPoint Presentation</vt:lpstr>
      <vt:lpstr> </vt:lpstr>
      <vt:lpstr>MIPS opcode map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MIPS opcode map</vt:lpstr>
      <vt:lpstr>Conditional Branch beq/bne</vt:lpstr>
      <vt:lpstr>Compiling If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MIPS opcode map</vt:lpstr>
      <vt:lpstr>Why BTA calculation? </vt:lpstr>
      <vt:lpstr>Branching Far 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MIPS I-format Instructions</dc:title>
  <cp:lastModifiedBy>(소프트웨어전공)임은진</cp:lastModifiedBy>
  <cp:revision>42</cp:revision>
  <dcterms:modified xsi:type="dcterms:W3CDTF">2019-09-25T04:56:39Z</dcterms:modified>
</cp:coreProperties>
</file>